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7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73" r:id="rId6"/>
    <p:sldId id="261" r:id="rId7"/>
    <p:sldId id="269" r:id="rId8"/>
    <p:sldId id="268" r:id="rId9"/>
    <p:sldId id="262" r:id="rId10"/>
    <p:sldId id="263" r:id="rId11"/>
    <p:sldId id="264" r:id="rId12"/>
    <p:sldId id="270" r:id="rId13"/>
    <p:sldId id="271" r:id="rId14"/>
    <p:sldId id="272" r:id="rId15"/>
    <p:sldId id="266" r:id="rId16"/>
    <p:sldId id="267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Relationship Id="rId2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6B10EE-FF29-47D5-A1E8-677FC4A7C37B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778FD-D821-4B01-ADDB-6F7BA27779C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781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[Distribution of Data] Explain Skewed Distribution, Median, and </a:t>
            </a:r>
            <a:r>
              <a:rPr lang="en-US" dirty="0" err="1" smtClean="0"/>
              <a:t>quantiles</a:t>
            </a:r>
            <a:r>
              <a:rPr lang="en-US" dirty="0" smtClean="0"/>
              <a:t> etc… Really corroborates well with team-wise CF%, and </a:t>
            </a:r>
          </a:p>
          <a:p>
            <a:r>
              <a:rPr lang="en-US" dirty="0" smtClean="0"/>
              <a:t>Median is at 52.515</a:t>
            </a:r>
            <a:r>
              <a:rPr lang="en-US" baseline="0" dirty="0" smtClean="0"/>
              <a:t> CF%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778FD-D821-4B01-ADDB-6F7BA27779C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Want</a:t>
            </a:r>
            <a:r>
              <a:rPr lang="en-US" baseline="0" dirty="0" smtClean="0"/>
              <a:t> to answer the question of “Balance.” This is an important process. Compare two scenarios, where all 4 lines are “balanced,” 52CF%. There is a chance that this is </a:t>
            </a:r>
            <a:r>
              <a:rPr lang="en-US" baseline="0" dirty="0" err="1" smtClean="0"/>
              <a:t>gonna</a:t>
            </a:r>
            <a:r>
              <a:rPr lang="en-US" baseline="0" dirty="0" smtClean="0"/>
              <a:t> perform poorly when in another case Line 1 has extremely high CF% and Line 4 could has extremely low CF%.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778FD-D821-4B01-ADDB-6F7BA27779C4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6298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52.7% overall last year, but also, 54.2% if you play around with Time on Ice, it still</a:t>
            </a:r>
            <a:r>
              <a:rPr lang="en-US" baseline="0" dirty="0" smtClean="0"/>
              <a:t> doesn’t make too much of a difference.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B778FD-D821-4B01-ADDB-6F7BA27779C4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477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21A4E7A-0471-B246-859F-E751440B2A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8C49BF4-9379-B84C-AD3D-2D008E577375}" type="datetimeFigureOut">
              <a:rPr lang="en-US" smtClean="0"/>
              <a:pPr/>
              <a:t>9/25/15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3.emf"/><Relationship Id="rId5" Type="http://schemas.openxmlformats.org/officeDocument/2006/relationships/oleObject" Target="../embeddings/oleObject3.bin"/><Relationship Id="rId6" Type="http://schemas.openxmlformats.org/officeDocument/2006/relationships/image" Target="../media/image4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000" dirty="0" smtClean="0"/>
              <a:t>Triangle Partitioning and Linear Optimization of Forward Lines  </a:t>
            </a:r>
            <a:endParaRPr lang="en-US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Chris Kang</a:t>
            </a:r>
          </a:p>
          <a:p>
            <a:r>
              <a:rPr lang="en-US" dirty="0" err="1" smtClean="0"/>
              <a:t>shinwook@uw.edu</a:t>
            </a:r>
            <a:endParaRPr lang="en-US" dirty="0" smtClean="0"/>
          </a:p>
          <a:p>
            <a:r>
              <a:rPr lang="en-US" dirty="0" smtClean="0"/>
              <a:t>University of Washington </a:t>
            </a:r>
          </a:p>
          <a:p>
            <a:r>
              <a:rPr lang="en-US" dirty="0" smtClean="0"/>
              <a:t>NESSIS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2524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Motivation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Objective of a coach is to “win a hockey game” by:</a:t>
            </a:r>
          </a:p>
          <a:p>
            <a:pPr marL="868680" lvl="1" indent="-457200">
              <a:buFont typeface="+mj-lt"/>
              <a:buAutoNum type="arabicPeriod"/>
            </a:pPr>
            <a:r>
              <a:rPr lang="en-US" dirty="0" smtClean="0"/>
              <a:t>Finding “chemistry” between players</a:t>
            </a:r>
          </a:p>
          <a:p>
            <a:pPr marL="868680" lvl="1" indent="-457200">
              <a:buFont typeface="+mj-lt"/>
              <a:buAutoNum type="arabicPeriod"/>
            </a:pPr>
            <a:r>
              <a:rPr lang="en-US" dirty="0" smtClean="0"/>
              <a:t>Finding “balance” among the lines (allocating appropriate Time on Ice)</a:t>
            </a:r>
          </a:p>
          <a:p>
            <a:pPr marL="868680" lvl="1" indent="-457200">
              <a:buFont typeface="+mj-lt"/>
              <a:buAutoNum type="arabicPeriod"/>
            </a:pPr>
            <a:r>
              <a:rPr lang="en-US" dirty="0" smtClean="0"/>
              <a:t>Matching up against opposing lines</a:t>
            </a:r>
          </a:p>
          <a:p>
            <a:pPr marL="868680" lvl="1" indent="-457200">
              <a:buFont typeface="+mj-lt"/>
              <a:buAutoNum type="arabicPeriod"/>
            </a:pPr>
            <a:endParaRPr lang="en-US" dirty="0"/>
          </a:p>
          <a:p>
            <a:r>
              <a:rPr lang="en-US" dirty="0" smtClean="0"/>
              <a:t>Question: How can you analytically answer all these questions at once?</a:t>
            </a:r>
          </a:p>
          <a:p>
            <a:endParaRPr lang="en-US" dirty="0"/>
          </a:p>
          <a:p>
            <a:r>
              <a:rPr lang="en-US" dirty="0" smtClean="0"/>
              <a:t>Proposed Solution: A variation of team level With or Without You (</a:t>
            </a:r>
            <a:r>
              <a:rPr lang="en-US" dirty="0" err="1" smtClean="0"/>
              <a:t>WoWY</a:t>
            </a:r>
            <a:r>
              <a:rPr lang="en-US" dirty="0" smtClean="0"/>
              <a:t>) analysis (Triangle Partitioning)</a:t>
            </a:r>
          </a:p>
          <a:p>
            <a:endParaRPr lang="en-US" dirty="0" smtClean="0"/>
          </a:p>
          <a:p>
            <a:pPr marL="411480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28561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Idea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Traditional idea of finding chemistry between two players is to apply </a:t>
            </a:r>
            <a:r>
              <a:rPr lang="en-US" dirty="0" err="1" smtClean="0"/>
              <a:t>WoWY</a:t>
            </a:r>
            <a:r>
              <a:rPr lang="en-US" dirty="0" smtClean="0"/>
              <a:t> analysis</a:t>
            </a:r>
          </a:p>
          <a:p>
            <a:endParaRPr lang="en-US" dirty="0"/>
          </a:p>
          <a:p>
            <a:r>
              <a:rPr lang="en-US" dirty="0" smtClean="0"/>
              <a:t>Works well in the case of finding defensive pairs: </a:t>
            </a:r>
          </a:p>
          <a:p>
            <a:pPr lvl="1"/>
            <a:r>
              <a:rPr lang="en-US" dirty="0" smtClean="0"/>
              <a:t>Compare and contrast all       possible defensive pairings</a:t>
            </a:r>
          </a:p>
          <a:p>
            <a:pPr marL="411480" lvl="1" indent="0">
              <a:buNone/>
            </a:pPr>
            <a:endParaRPr lang="en-US" dirty="0"/>
          </a:p>
          <a:p>
            <a:r>
              <a:rPr lang="en-US" dirty="0" smtClean="0"/>
              <a:t>What about forward lines? </a:t>
            </a:r>
          </a:p>
          <a:p>
            <a:pPr lvl="1"/>
            <a:r>
              <a:rPr lang="en-US" dirty="0" smtClean="0"/>
              <a:t>We can try David Johnson’s </a:t>
            </a:r>
            <a:r>
              <a:rPr lang="en-US" dirty="0" err="1" smtClean="0"/>
              <a:t>SuperWoWY</a:t>
            </a:r>
            <a:r>
              <a:rPr lang="en-US" dirty="0" smtClean="0"/>
              <a:t>*</a:t>
            </a:r>
            <a:endParaRPr lang="en-US" dirty="0"/>
          </a:p>
          <a:p>
            <a:pPr lvl="1"/>
            <a:r>
              <a:rPr lang="en-US" dirty="0" smtClean="0"/>
              <a:t>However, most teammates do not get to play on all possible lines, thus, sample size is too small for any analysis</a:t>
            </a:r>
          </a:p>
          <a:p>
            <a:pPr lvl="1"/>
            <a:endParaRPr lang="en-US" dirty="0" smtClean="0"/>
          </a:p>
          <a:p>
            <a:pPr marL="411480" lvl="1" indent="0">
              <a:buNone/>
            </a:pPr>
            <a:r>
              <a:rPr lang="en-US" sz="1300" dirty="0" smtClean="0"/>
              <a:t>*</a:t>
            </a:r>
            <a:r>
              <a:rPr lang="en-US" sz="1300" dirty="0" err="1" smtClean="0"/>
              <a:t>www.puckanalytics.com</a:t>
            </a:r>
            <a:endParaRPr lang="en-US" sz="1300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0869998"/>
              </p:ext>
            </p:extLst>
          </p:nvPr>
        </p:nvGraphicFramePr>
        <p:xfrm>
          <a:off x="3828932" y="3096711"/>
          <a:ext cx="321878" cy="5954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7" name="Equation" r:id="rId3" imgW="237600" imgH="456840" progId="Equation.3">
                  <p:embed/>
                </p:oleObj>
              </mc:Choice>
              <mc:Fallback>
                <p:oleObj name="Equation" r:id="rId3" imgW="237600" imgH="456840" progId="Equation.3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8932" y="3096711"/>
                        <a:ext cx="321878" cy="5954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9499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Triangle Partitioning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 Concept: Use implicit </a:t>
            </a:r>
            <a:r>
              <a:rPr lang="en-US" dirty="0" err="1" smtClean="0"/>
              <a:t>WoWY</a:t>
            </a:r>
            <a:r>
              <a:rPr lang="en-US" dirty="0" smtClean="0"/>
              <a:t> stats – triangle of players</a:t>
            </a:r>
          </a:p>
          <a:p>
            <a:endParaRPr lang="en-US" dirty="0"/>
          </a:p>
          <a:p>
            <a:r>
              <a:rPr lang="en-US" dirty="0" smtClean="0"/>
              <a:t>Instead of looking for data where three players (3-tuple) are on the ice at the same time, use a chain of </a:t>
            </a:r>
            <a:r>
              <a:rPr lang="en-US" dirty="0" err="1" smtClean="0"/>
              <a:t>WoWY</a:t>
            </a:r>
            <a:r>
              <a:rPr lang="en-US" dirty="0" smtClean="0"/>
              <a:t> between two players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Example:</a:t>
            </a:r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smtClean="0"/>
              <a:t>Line1 = {Sidney Crosby, </a:t>
            </a:r>
            <a:r>
              <a:rPr lang="en-US" dirty="0" err="1" smtClean="0"/>
              <a:t>Patric</a:t>
            </a:r>
            <a:r>
              <a:rPr lang="en-US" dirty="0" smtClean="0"/>
              <a:t> </a:t>
            </a:r>
            <a:r>
              <a:rPr lang="en-US" dirty="0" err="1" smtClean="0"/>
              <a:t>Hornqvist</a:t>
            </a:r>
            <a:r>
              <a:rPr lang="en-US" dirty="0" smtClean="0"/>
              <a:t>, David </a:t>
            </a:r>
            <a:r>
              <a:rPr lang="en-US" dirty="0" err="1" smtClean="0"/>
              <a:t>Perron</a:t>
            </a:r>
            <a:r>
              <a:rPr lang="en-US" dirty="0" smtClean="0"/>
              <a:t>}</a:t>
            </a:r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smtClean="0"/>
              <a:t>Crosby &amp; </a:t>
            </a:r>
            <a:r>
              <a:rPr lang="en-US" dirty="0" err="1" smtClean="0"/>
              <a:t>Hornqvist</a:t>
            </a:r>
            <a:r>
              <a:rPr lang="en-US" dirty="0" smtClean="0"/>
              <a:t>  - 54.9 CF%</a:t>
            </a:r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smtClean="0"/>
              <a:t>Crosby &amp; </a:t>
            </a:r>
            <a:r>
              <a:rPr lang="en-US" dirty="0" err="1" smtClean="0"/>
              <a:t>Perron</a:t>
            </a:r>
            <a:r>
              <a:rPr lang="en-US" dirty="0" smtClean="0"/>
              <a:t> – 58.8 CF%</a:t>
            </a:r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err="1" smtClean="0"/>
              <a:t>Hornqvist</a:t>
            </a:r>
            <a:r>
              <a:rPr lang="en-US" dirty="0" smtClean="0"/>
              <a:t> &amp; </a:t>
            </a:r>
            <a:r>
              <a:rPr lang="en-US" dirty="0" err="1" smtClean="0"/>
              <a:t>Perron</a:t>
            </a:r>
            <a:r>
              <a:rPr lang="en-US" dirty="0" smtClean="0"/>
              <a:t> – 56.8 CF%</a:t>
            </a:r>
          </a:p>
          <a:p>
            <a:pPr marL="114300" indent="0">
              <a:buNone/>
            </a:pPr>
            <a:r>
              <a:rPr lang="en-US" dirty="0"/>
              <a:t>	</a:t>
            </a:r>
            <a:r>
              <a:rPr lang="en-US" dirty="0" smtClean="0"/>
              <a:t>=&gt; Implicit CF% of Line1 </a:t>
            </a:r>
            <a:r>
              <a:rPr lang="en-US" dirty="0"/>
              <a:t>-</a:t>
            </a:r>
            <a:r>
              <a:rPr lang="en-US" dirty="0" smtClean="0"/>
              <a:t> 56.83 CF%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102034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Triangle Partitioning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Generalization for all 4 Lines:</a:t>
            </a:r>
            <a:r>
              <a:rPr lang="en-US" dirty="0"/>
              <a:t>	</a:t>
            </a:r>
            <a:br>
              <a:rPr lang="en-US" dirty="0"/>
            </a:b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Let </a:t>
            </a:r>
            <a:r>
              <a:rPr lang="en-US" dirty="0"/>
              <a:t>V = {player</a:t>
            </a:r>
            <a:r>
              <a:rPr lang="en-US" baseline="-25000" dirty="0"/>
              <a:t>1</a:t>
            </a:r>
            <a:r>
              <a:rPr lang="en-US" dirty="0"/>
              <a:t>, player</a:t>
            </a:r>
            <a:r>
              <a:rPr lang="en-US" baseline="-25000" dirty="0"/>
              <a:t>2</a:t>
            </a:r>
            <a:r>
              <a:rPr lang="en-US" dirty="0"/>
              <a:t>, player</a:t>
            </a:r>
            <a:r>
              <a:rPr lang="en-US" baseline="-25000" dirty="0"/>
              <a:t>3, ….., </a:t>
            </a:r>
            <a:r>
              <a:rPr lang="en-US" dirty="0" smtClean="0"/>
              <a:t>player</a:t>
            </a:r>
            <a:r>
              <a:rPr lang="en-US" baseline="-25000" dirty="0" smtClean="0"/>
              <a:t>12</a:t>
            </a:r>
            <a:r>
              <a:rPr lang="en-US" dirty="0" smtClean="0"/>
              <a:t>}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Then, E={e</a:t>
            </a:r>
            <a:r>
              <a:rPr lang="en-US" baseline="-25000" dirty="0"/>
              <a:t>1,</a:t>
            </a:r>
            <a:r>
              <a:rPr lang="en-US" dirty="0"/>
              <a:t> e</a:t>
            </a:r>
            <a:r>
              <a:rPr lang="en-US" baseline="-25000" dirty="0"/>
              <a:t>2,</a:t>
            </a:r>
            <a:r>
              <a:rPr lang="en-US" dirty="0"/>
              <a:t> e</a:t>
            </a:r>
            <a:r>
              <a:rPr lang="en-US" baseline="-25000" dirty="0"/>
              <a:t>3, …., </a:t>
            </a:r>
            <a:r>
              <a:rPr lang="en-US" dirty="0" smtClean="0"/>
              <a:t>e     }	</a:t>
            </a:r>
            <a:endParaRPr lang="en-US" dirty="0"/>
          </a:p>
          <a:p>
            <a:pPr marL="114300" indent="0">
              <a:buNone/>
            </a:pPr>
            <a:r>
              <a:rPr lang="en-US" dirty="0"/>
              <a:t>	</a:t>
            </a:r>
            <a:endParaRPr lang="en-US" dirty="0" smtClean="0"/>
          </a:p>
          <a:p>
            <a:pPr marL="114300" indent="0">
              <a:buNone/>
            </a:pPr>
            <a:r>
              <a:rPr lang="en-US" dirty="0" smtClean="0"/>
              <a:t>	where </a:t>
            </a:r>
            <a:r>
              <a:rPr lang="en-US" dirty="0"/>
              <a:t>e</a:t>
            </a:r>
            <a:r>
              <a:rPr lang="en-US" baseline="-25000" dirty="0"/>
              <a:t>n</a:t>
            </a:r>
            <a:r>
              <a:rPr lang="en-US" dirty="0"/>
              <a:t> is some statistical measurement between </a:t>
            </a:r>
            <a:r>
              <a:rPr lang="en-US" dirty="0" smtClean="0"/>
              <a:t>two players (i.e. CF%)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Then, consider all	       partitioning of the lines into 4 triangles.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endParaRPr lang="en-US" dirty="0"/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3356687"/>
              </p:ext>
            </p:extLst>
          </p:nvPr>
        </p:nvGraphicFramePr>
        <p:xfrm>
          <a:off x="3162547" y="2875360"/>
          <a:ext cx="3048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2" name="Equation" r:id="rId3" imgW="304800" imgH="469900" progId="Equation.3">
                  <p:embed/>
                </p:oleObj>
              </mc:Choice>
              <mc:Fallback>
                <p:oleObj name="Equation" r:id="rId3" imgW="304800" imgH="46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2547" y="2875360"/>
                        <a:ext cx="3048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9911320"/>
              </p:ext>
            </p:extLst>
          </p:nvPr>
        </p:nvGraphicFramePr>
        <p:xfrm>
          <a:off x="2733848" y="4608312"/>
          <a:ext cx="9398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3" name="Equation" r:id="rId5" imgW="939800" imgH="469900" progId="Equation.3">
                  <p:embed/>
                </p:oleObj>
              </mc:Choice>
              <mc:Fallback>
                <p:oleObj name="Equation" r:id="rId5" imgW="939800" imgH="4699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33848" y="4608312"/>
                        <a:ext cx="939800" cy="469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5090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Triangle Partitioning</a:t>
            </a:r>
            <a:endParaRPr lang="en-US" sz="3900" dirty="0"/>
          </a:p>
        </p:txBody>
      </p:sp>
      <p:pic>
        <p:nvPicPr>
          <p:cNvPr id="16386" name="Picture 2" descr="E:\penguins-comletegra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4304" y="1161143"/>
            <a:ext cx="5602015" cy="55602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8577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Triangle Partitioning</a:t>
            </a:r>
            <a:endParaRPr lang="en-US" sz="3900" dirty="0"/>
          </a:p>
        </p:txBody>
      </p:sp>
      <p:pic>
        <p:nvPicPr>
          <p:cNvPr id="4" name="Content Placeholder 3" descr="penguins-partiti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0492" y="1145808"/>
            <a:ext cx="5712192" cy="5712192"/>
          </a:xfr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Data</a:t>
            </a:r>
            <a:endParaRPr lang="en-US" sz="3900" dirty="0"/>
          </a:p>
        </p:txBody>
      </p:sp>
      <p:pic>
        <p:nvPicPr>
          <p:cNvPr id="6" name="Picture 5" descr="Screen Shot 2015-09-25 at 7.54.56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0" y="2333754"/>
            <a:ext cx="8386942" cy="229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9243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Triangle Partitioning</a:t>
            </a:r>
            <a:endParaRPr lang="en-US" sz="3900" dirty="0"/>
          </a:p>
        </p:txBody>
      </p:sp>
      <p:pic>
        <p:nvPicPr>
          <p:cNvPr id="17410" name="Picture 2" descr="S:\Fund Raising\Data Entry\Chris Kang\Triangle\Triangle-Partitioning\Distribution of Forward Lin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3657" y="1403124"/>
            <a:ext cx="5246377" cy="52705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55037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Triangle Partitioning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Average Line Rank – “</a:t>
            </a:r>
            <a:r>
              <a:rPr lang="en-US" dirty="0" err="1" smtClean="0"/>
              <a:t>Gellability</a:t>
            </a:r>
            <a:r>
              <a:rPr lang="en-US" dirty="0" smtClean="0"/>
              <a:t>”</a:t>
            </a:r>
          </a:p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061029" y="2074092"/>
          <a:ext cx="4789714" cy="441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4857"/>
                <a:gridCol w="2394857"/>
              </a:tblGrid>
              <a:tr h="33729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Player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Average Rank</a:t>
                      </a:r>
                      <a:endParaRPr lang="en-US" dirty="0"/>
                    </a:p>
                  </a:txBody>
                  <a:tcPr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 SIDNEY CROSBY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1.846753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 DAVID PERRON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2.003247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 DANIEL WINNIK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2.311688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 BLAKE COMEAU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2.329221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 BEAU BENNETT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2.41039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 PATRIC HORNQVIST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2.45974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 EVGENI MALKIN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2.462338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 CHRIS KUNITZ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2.576623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 NICK SPALING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2.677922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 BRANDON SUTTER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2.733117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 STEVE DOWNIE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2.894805</a:t>
                      </a:r>
                    </a:p>
                  </a:txBody>
                  <a:tcPr marL="9525" marR="9525" marT="9525" marB="0" anchor="b"/>
                </a:tc>
              </a:tr>
              <a:tr h="3372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 MAXIM LAPIERRE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3.292208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60963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Application</a:t>
            </a:r>
            <a:r>
              <a:rPr lang="en-US" dirty="0" smtClean="0"/>
              <a:t>: Optimization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With the implicit line dat</a:t>
            </a:r>
            <a:r>
              <a:rPr lang="en-US" dirty="0" smtClean="0"/>
              <a:t>a available for all possible configurations,</a:t>
            </a:r>
            <a:r>
              <a:rPr lang="en-US" dirty="0" smtClean="0"/>
              <a:t> we compute the optimal Time on Ice (TOI) to determine the “best” balanced lines.</a:t>
            </a:r>
          </a:p>
          <a:p>
            <a:endParaRPr lang="en-US" dirty="0" smtClean="0"/>
          </a:p>
          <a:p>
            <a:r>
              <a:rPr lang="en-US" dirty="0" smtClean="0"/>
              <a:t>Linear Programming Setup:</a:t>
            </a:r>
            <a:endParaRPr lang="en-US" dirty="0"/>
          </a:p>
          <a:p>
            <a:pPr marL="411480" lvl="1" indent="0">
              <a:buNone/>
            </a:pPr>
            <a:r>
              <a:rPr lang="en-US" sz="1800" i="1" dirty="0" smtClean="0"/>
              <a:t>Maximize</a:t>
            </a:r>
          </a:p>
          <a:p>
            <a:pPr marL="411480" lvl="1" indent="0">
              <a:buNone/>
            </a:pPr>
            <a:r>
              <a:rPr lang="en-US" dirty="0" err="1" smtClean="0"/>
              <a:t>Team_CF</a:t>
            </a:r>
            <a:r>
              <a:rPr lang="en-US" dirty="0" smtClean="0"/>
              <a:t>% = t</a:t>
            </a:r>
            <a:r>
              <a:rPr lang="en-US" baseline="-25000" dirty="0" smtClean="0"/>
              <a:t>1</a:t>
            </a:r>
            <a:r>
              <a:rPr lang="en-US" dirty="0" smtClean="0"/>
              <a:t>L</a:t>
            </a:r>
            <a:r>
              <a:rPr lang="en-US" baseline="-25000" dirty="0" smtClean="0"/>
              <a:t>1</a:t>
            </a:r>
            <a:r>
              <a:rPr lang="en-US" dirty="0" smtClean="0"/>
              <a:t> +  t</a:t>
            </a:r>
            <a:r>
              <a:rPr lang="en-US" baseline="-25000" dirty="0" smtClean="0"/>
              <a:t>2</a:t>
            </a:r>
            <a:r>
              <a:rPr lang="en-US" dirty="0" smtClean="0"/>
              <a:t>L</a:t>
            </a:r>
            <a:r>
              <a:rPr lang="en-US" baseline="-25000" dirty="0" smtClean="0"/>
              <a:t>2</a:t>
            </a:r>
            <a:r>
              <a:rPr lang="en-US" dirty="0" smtClean="0"/>
              <a:t> + t</a:t>
            </a:r>
            <a:r>
              <a:rPr lang="en-US" baseline="-25000" dirty="0" smtClean="0"/>
              <a:t>3</a:t>
            </a:r>
            <a:r>
              <a:rPr lang="en-US" dirty="0" smtClean="0"/>
              <a:t>L</a:t>
            </a:r>
            <a:r>
              <a:rPr lang="en-US" baseline="-25000" dirty="0" smtClean="0"/>
              <a:t>3</a:t>
            </a:r>
            <a:r>
              <a:rPr lang="en-US" dirty="0" smtClean="0"/>
              <a:t> + t</a:t>
            </a:r>
            <a:r>
              <a:rPr lang="en-US" baseline="-25000" dirty="0" smtClean="0"/>
              <a:t>4</a:t>
            </a:r>
            <a:r>
              <a:rPr lang="en-US" dirty="0" smtClean="0"/>
              <a:t>L</a:t>
            </a:r>
            <a:r>
              <a:rPr lang="en-US" baseline="-25000" dirty="0" smtClean="0"/>
              <a:t>4 </a:t>
            </a:r>
          </a:p>
          <a:p>
            <a:pPr marL="411480" lvl="1" indent="0">
              <a:buNone/>
            </a:pPr>
            <a:endParaRPr lang="en-US" baseline="-25000" dirty="0" smtClean="0"/>
          </a:p>
          <a:p>
            <a:pPr marL="411480" lvl="1" indent="0">
              <a:buNone/>
            </a:pPr>
            <a:r>
              <a:rPr lang="en-US" sz="1800" i="1" dirty="0" smtClean="0"/>
              <a:t>With Constraints</a:t>
            </a:r>
            <a:r>
              <a:rPr lang="en-US" dirty="0" smtClean="0"/>
              <a:t>:</a:t>
            </a:r>
          </a:p>
          <a:p>
            <a:pPr marL="411480" lvl="1" indent="0">
              <a:buNone/>
            </a:pPr>
            <a:r>
              <a:rPr lang="en-US" dirty="0" smtClean="0"/>
              <a:t>t</a:t>
            </a:r>
            <a:r>
              <a:rPr lang="en-US" baseline="-25000" dirty="0" smtClean="0"/>
              <a:t>1</a:t>
            </a:r>
            <a:r>
              <a:rPr lang="en-US" dirty="0" smtClean="0"/>
              <a:t> + t</a:t>
            </a:r>
            <a:r>
              <a:rPr lang="en-US" baseline="-25000" dirty="0" smtClean="0"/>
              <a:t>2 </a:t>
            </a:r>
            <a:r>
              <a:rPr lang="en-US" dirty="0" smtClean="0"/>
              <a:t>+ t</a:t>
            </a:r>
            <a:r>
              <a:rPr lang="en-US" baseline="-25000" dirty="0" smtClean="0"/>
              <a:t>3 </a:t>
            </a:r>
            <a:r>
              <a:rPr lang="en-US" dirty="0" smtClean="0"/>
              <a:t>+ t</a:t>
            </a:r>
            <a:r>
              <a:rPr lang="en-US" baseline="-25000" dirty="0" smtClean="0"/>
              <a:t>4</a:t>
            </a:r>
            <a:r>
              <a:rPr lang="en-US" dirty="0" smtClean="0"/>
              <a:t> = 1</a:t>
            </a:r>
          </a:p>
          <a:p>
            <a:pPr marL="411480" lvl="1" indent="0">
              <a:buNone/>
            </a:pPr>
            <a:r>
              <a:rPr lang="en-US" dirty="0" smtClean="0"/>
              <a:t>0 &lt; t</a:t>
            </a:r>
            <a:r>
              <a:rPr lang="en-US" baseline="-25000" dirty="0" smtClean="0"/>
              <a:t>1 </a:t>
            </a:r>
            <a:r>
              <a:rPr lang="en-US" dirty="0" smtClean="0"/>
              <a:t>≤ ⅓</a:t>
            </a:r>
          </a:p>
          <a:p>
            <a:pPr marL="411480" lvl="1" indent="0">
              <a:buNone/>
            </a:pPr>
            <a:r>
              <a:rPr lang="en-US" dirty="0"/>
              <a:t>0 &lt; </a:t>
            </a:r>
            <a:r>
              <a:rPr lang="en-US" dirty="0" smtClean="0"/>
              <a:t>t</a:t>
            </a:r>
            <a:r>
              <a:rPr lang="en-US" baseline="-25000" dirty="0"/>
              <a:t>2</a:t>
            </a:r>
            <a:r>
              <a:rPr lang="en-US" baseline="-25000" dirty="0" smtClean="0"/>
              <a:t> </a:t>
            </a:r>
            <a:r>
              <a:rPr lang="en-US" dirty="0"/>
              <a:t>≤ ⅓</a:t>
            </a:r>
          </a:p>
          <a:p>
            <a:pPr marL="411480" lvl="1" indent="0">
              <a:buNone/>
            </a:pPr>
            <a:r>
              <a:rPr lang="en-US" dirty="0"/>
              <a:t>0 &lt; </a:t>
            </a:r>
            <a:r>
              <a:rPr lang="en-US" dirty="0" smtClean="0"/>
              <a:t>t</a:t>
            </a:r>
            <a:r>
              <a:rPr lang="en-US" baseline="-25000" dirty="0"/>
              <a:t>3</a:t>
            </a:r>
            <a:r>
              <a:rPr lang="en-US" baseline="-25000" dirty="0" smtClean="0"/>
              <a:t> </a:t>
            </a:r>
            <a:r>
              <a:rPr lang="en-US" dirty="0"/>
              <a:t>≤ ⅓</a:t>
            </a:r>
          </a:p>
          <a:p>
            <a:pPr marL="411480" lvl="1" indent="0">
              <a:buNone/>
            </a:pPr>
            <a:r>
              <a:rPr lang="en-US" dirty="0"/>
              <a:t>0 &lt; </a:t>
            </a:r>
            <a:r>
              <a:rPr lang="en-US" dirty="0" smtClean="0"/>
              <a:t>t</a:t>
            </a:r>
            <a:r>
              <a:rPr lang="en-US" baseline="-25000" dirty="0" smtClean="0"/>
              <a:t>4 </a:t>
            </a:r>
            <a:r>
              <a:rPr lang="en-US" dirty="0"/>
              <a:t>≤ </a:t>
            </a:r>
            <a:r>
              <a:rPr lang="en-US" dirty="0" smtClean="0"/>
              <a:t>⅓</a:t>
            </a:r>
          </a:p>
          <a:p>
            <a:pPr marL="411480" lvl="1" indent="0">
              <a:buNone/>
            </a:pPr>
            <a:endParaRPr lang="en-US" dirty="0" smtClean="0"/>
          </a:p>
          <a:p>
            <a:pPr marL="411480" lvl="1" indent="0">
              <a:buNone/>
            </a:pPr>
            <a:endParaRPr lang="en-US" dirty="0" smtClean="0"/>
          </a:p>
          <a:p>
            <a:pPr marL="411480" lvl="1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016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Distribution of Optimal Configuration</a:t>
            </a:r>
            <a:endParaRPr lang="en-US" sz="3900" dirty="0"/>
          </a:p>
        </p:txBody>
      </p:sp>
      <p:pic>
        <p:nvPicPr>
          <p:cNvPr id="18434" name="Picture 2" descr="S:\Fund Raising\Data Entry\Chris Kang\Triangle\Triangle-Partitioning\Max Confi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3372" y="1445552"/>
            <a:ext cx="5917883" cy="54220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Distribution of Not-So-Optimal Configuration</a:t>
            </a:r>
            <a:endParaRPr lang="en-US" sz="3900" dirty="0"/>
          </a:p>
        </p:txBody>
      </p:sp>
      <p:pic>
        <p:nvPicPr>
          <p:cNvPr id="19458" name="Picture 2" descr="S:\Fund Raising\Data Entry\Chris Kang\Triangle\Triangle-Partitioning\Min Conf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4344" y="1469813"/>
            <a:ext cx="6037943" cy="53736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Distribution…</a:t>
            </a:r>
            <a:endParaRPr lang="en-US" sz="3900" dirty="0"/>
          </a:p>
        </p:txBody>
      </p:sp>
      <p:pic>
        <p:nvPicPr>
          <p:cNvPr id="20482" name="Picture 2" descr="S:\Fund Raising\Data Entry\Chris Kang\Triangle\Triangle-Partitioning\MaxMin Confi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4343" y="1232078"/>
            <a:ext cx="5687558" cy="5593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00" dirty="0" smtClean="0"/>
              <a:t>Summary</a:t>
            </a:r>
            <a:endParaRPr lang="en-US" sz="3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With the Triangle Partitioning idea, we can assess the chemistry of the entire lineup</a:t>
            </a:r>
          </a:p>
          <a:p>
            <a:endParaRPr lang="en-US" dirty="0"/>
          </a:p>
          <a:p>
            <a:r>
              <a:rPr lang="en-US" dirty="0" smtClean="0"/>
              <a:t>We can analyze the upper and the lower limit of a team CF%</a:t>
            </a:r>
          </a:p>
          <a:p>
            <a:endParaRPr lang="en-US" dirty="0"/>
          </a:p>
          <a:p>
            <a:r>
              <a:rPr lang="en-US" dirty="0" smtClean="0"/>
              <a:t>We can analyze the optimal allocation of Time on Ice for the 4 forward lines</a:t>
            </a:r>
          </a:p>
          <a:p>
            <a:endParaRPr lang="en-US" dirty="0" smtClean="0"/>
          </a:p>
          <a:p>
            <a:r>
              <a:rPr lang="en-US" dirty="0" smtClean="0"/>
              <a:t>Brandon Sutter is not a good player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9063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 smtClean="0"/>
          </a:p>
          <a:p>
            <a:pPr marL="114300" indent="0" algn="ctr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dirty="0" smtClean="0"/>
              <a:t>Thank You!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 smtClean="0"/>
              <a:t>		Email: </a:t>
            </a:r>
            <a:r>
              <a:rPr lang="en-US" dirty="0" err="1" smtClean="0"/>
              <a:t>shinwook@uw.edu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6094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Adjacency.thmx</Template>
  <TotalTime>4532</TotalTime>
  <Words>557</Words>
  <Application>Microsoft Macintosh PowerPoint</Application>
  <PresentationFormat>On-screen Show (4:3)</PresentationFormat>
  <Paragraphs>116</Paragraphs>
  <Slides>16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Adjacency</vt:lpstr>
      <vt:lpstr>Equation</vt:lpstr>
      <vt:lpstr>Triangle Partitioning and Linear Optimization of Forward Lines  </vt:lpstr>
      <vt:lpstr>Motivation</vt:lpstr>
      <vt:lpstr>Idea</vt:lpstr>
      <vt:lpstr>Triangle Partitioning</vt:lpstr>
      <vt:lpstr>Triangle Partitioning</vt:lpstr>
      <vt:lpstr>Triangle Partitioning</vt:lpstr>
      <vt:lpstr>Triangle Partitioning</vt:lpstr>
      <vt:lpstr>Data</vt:lpstr>
      <vt:lpstr>Triangle Partitioning</vt:lpstr>
      <vt:lpstr>Triangle Partitioning</vt:lpstr>
      <vt:lpstr>Application: Optimization </vt:lpstr>
      <vt:lpstr>Distribution of Optimal Configuration</vt:lpstr>
      <vt:lpstr>Distribution of Not-So-Optimal Configuration</vt:lpstr>
      <vt:lpstr>Distribution…</vt:lpstr>
      <vt:lpstr>Summary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Triangle Partitioning and Linear Optimization of Forward Lines </dc:title>
  <dc:creator>Chris</dc:creator>
  <cp:lastModifiedBy>Chris</cp:lastModifiedBy>
  <cp:revision>55</cp:revision>
  <dcterms:created xsi:type="dcterms:W3CDTF">2015-09-19T20:33:48Z</dcterms:created>
  <dcterms:modified xsi:type="dcterms:W3CDTF">2015-09-25T16:53:15Z</dcterms:modified>
</cp:coreProperties>
</file>