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9" r:id="rId2"/>
  </p:sldIdLst>
  <p:sldSz cx="51206400" cy="36576000"/>
  <p:notesSz cx="6858000" cy="9144000"/>
  <p:defaultText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0" userDrawn="1">
          <p15:clr>
            <a:srgbClr val="A4A3A4"/>
          </p15:clr>
        </p15:guide>
        <p15:guide id="2" pos="16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rtners Information Systems" initials="PHS IS" lastIdx="1" clrIdx="0"/>
  <p:cmAuthor id="1" name="Leila Borowsky" initials="LHB"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080" autoAdjust="0"/>
    <p:restoredTop sz="96503" autoAdjust="0"/>
  </p:normalViewPr>
  <p:slideViewPr>
    <p:cSldViewPr snapToGrid="0">
      <p:cViewPr varScale="1">
        <p:scale>
          <a:sx n="24" d="100"/>
          <a:sy n="24" d="100"/>
        </p:scale>
        <p:origin x="504" y="164"/>
      </p:cViewPr>
      <p:guideLst>
        <p:guide orient="horz" pos="11520"/>
        <p:guide pos="1612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E8FA9-8B5F-4493-A208-FBBD06A1EBF4}" type="datetimeFigureOut">
              <a:rPr lang="en-US" smtClean="0"/>
              <a:pPr/>
              <a:t>6/26/2023</a:t>
            </a:fld>
            <a:endParaRPr lang="en-US"/>
          </a:p>
        </p:txBody>
      </p:sp>
      <p:sp>
        <p:nvSpPr>
          <p:cNvPr id="4" name="Slide Image Placeholder 3"/>
          <p:cNvSpPr>
            <a:spLocks noGrp="1" noRot="1" noChangeAspect="1"/>
          </p:cNvSpPr>
          <p:nvPr>
            <p:ph type="sldImg" idx="2"/>
          </p:nvPr>
        </p:nvSpPr>
        <p:spPr>
          <a:xfrm>
            <a:off x="1028700" y="685800"/>
            <a:ext cx="48006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15AFD9-35F1-4A8D-8AD3-EDB948176196}" type="slidenum">
              <a:rPr lang="en-US" smtClean="0"/>
              <a:pPr/>
              <a:t>‹#›</a:t>
            </a:fld>
            <a:endParaRPr lang="en-US"/>
          </a:p>
        </p:txBody>
      </p:sp>
    </p:spTree>
    <p:extLst>
      <p:ext uri="{BB962C8B-B14F-4D97-AF65-F5344CB8AC3E}">
        <p14:creationId xmlns:p14="http://schemas.microsoft.com/office/powerpoint/2010/main" val="2095315684"/>
      </p:ext>
    </p:extLst>
  </p:cSld>
  <p:clrMap bg1="lt1" tx1="dk1" bg2="lt2" tx2="dk2" accent1="accent1" accent2="accent2" accent3="accent3" accent4="accent4" accent5="accent5" accent6="accent6" hlink="hlink" folHlink="folHlink"/>
  <p:notesStyle>
    <a:lvl1pPr marL="0" algn="l" defTabSz="4389028" rtl="0" eaLnBrk="1" latinLnBrk="0" hangingPunct="1">
      <a:defRPr sz="5700" kern="1200">
        <a:solidFill>
          <a:schemeClr val="tx1"/>
        </a:solidFill>
        <a:latin typeface="+mn-lt"/>
        <a:ea typeface="+mn-ea"/>
        <a:cs typeface="+mn-cs"/>
      </a:defRPr>
    </a:lvl1pPr>
    <a:lvl2pPr marL="2194514" algn="l" defTabSz="4389028" rtl="0" eaLnBrk="1" latinLnBrk="0" hangingPunct="1">
      <a:defRPr sz="5700" kern="1200">
        <a:solidFill>
          <a:schemeClr val="tx1"/>
        </a:solidFill>
        <a:latin typeface="+mn-lt"/>
        <a:ea typeface="+mn-ea"/>
        <a:cs typeface="+mn-cs"/>
      </a:defRPr>
    </a:lvl2pPr>
    <a:lvl3pPr marL="4389028" algn="l" defTabSz="4389028" rtl="0" eaLnBrk="1" latinLnBrk="0" hangingPunct="1">
      <a:defRPr sz="5700" kern="1200">
        <a:solidFill>
          <a:schemeClr val="tx1"/>
        </a:solidFill>
        <a:latin typeface="+mn-lt"/>
        <a:ea typeface="+mn-ea"/>
        <a:cs typeface="+mn-cs"/>
      </a:defRPr>
    </a:lvl3pPr>
    <a:lvl4pPr marL="6583543" algn="l" defTabSz="4389028" rtl="0" eaLnBrk="1" latinLnBrk="0" hangingPunct="1">
      <a:defRPr sz="5700" kern="1200">
        <a:solidFill>
          <a:schemeClr val="tx1"/>
        </a:solidFill>
        <a:latin typeface="+mn-lt"/>
        <a:ea typeface="+mn-ea"/>
        <a:cs typeface="+mn-cs"/>
      </a:defRPr>
    </a:lvl4pPr>
    <a:lvl5pPr marL="8778057" algn="l" defTabSz="4389028" rtl="0" eaLnBrk="1" latinLnBrk="0" hangingPunct="1">
      <a:defRPr sz="5700" kern="1200">
        <a:solidFill>
          <a:schemeClr val="tx1"/>
        </a:solidFill>
        <a:latin typeface="+mn-lt"/>
        <a:ea typeface="+mn-ea"/>
        <a:cs typeface="+mn-cs"/>
      </a:defRPr>
    </a:lvl5pPr>
    <a:lvl6pPr marL="10972571" algn="l" defTabSz="4389028" rtl="0" eaLnBrk="1" latinLnBrk="0" hangingPunct="1">
      <a:defRPr sz="5700" kern="1200">
        <a:solidFill>
          <a:schemeClr val="tx1"/>
        </a:solidFill>
        <a:latin typeface="+mn-lt"/>
        <a:ea typeface="+mn-ea"/>
        <a:cs typeface="+mn-cs"/>
      </a:defRPr>
    </a:lvl6pPr>
    <a:lvl7pPr marL="13167085" algn="l" defTabSz="4389028" rtl="0" eaLnBrk="1" latinLnBrk="0" hangingPunct="1">
      <a:defRPr sz="5700" kern="1200">
        <a:solidFill>
          <a:schemeClr val="tx1"/>
        </a:solidFill>
        <a:latin typeface="+mn-lt"/>
        <a:ea typeface="+mn-ea"/>
        <a:cs typeface="+mn-cs"/>
      </a:defRPr>
    </a:lvl7pPr>
    <a:lvl8pPr marL="15361599" algn="l" defTabSz="4389028" rtl="0" eaLnBrk="1" latinLnBrk="0" hangingPunct="1">
      <a:defRPr sz="5700" kern="1200">
        <a:solidFill>
          <a:schemeClr val="tx1"/>
        </a:solidFill>
        <a:latin typeface="+mn-lt"/>
        <a:ea typeface="+mn-ea"/>
        <a:cs typeface="+mn-cs"/>
      </a:defRPr>
    </a:lvl8pPr>
    <a:lvl9pPr marL="17556115" algn="l" defTabSz="4389028" rtl="0" eaLnBrk="1" latinLnBrk="0" hangingPunct="1">
      <a:defRPr sz="5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8700" y="685800"/>
            <a:ext cx="48006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D15AFD9-35F1-4A8D-8AD3-EDB948176196}" type="slidenum">
              <a:rPr lang="en-US" smtClean="0"/>
              <a:pPr/>
              <a:t>1</a:t>
            </a:fld>
            <a:endParaRPr lang="en-US"/>
          </a:p>
        </p:txBody>
      </p:sp>
    </p:spTree>
    <p:extLst>
      <p:ext uri="{BB962C8B-B14F-4D97-AF65-F5344CB8AC3E}">
        <p14:creationId xmlns:p14="http://schemas.microsoft.com/office/powerpoint/2010/main" val="2139774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258561" y="262760"/>
            <a:ext cx="42689287" cy="2786064"/>
          </a:xfrm>
        </p:spPr>
        <p:txBody>
          <a:bodyPr/>
          <a:lstStyle>
            <a:lvl1pPr marL="0" indent="0">
              <a:buNone/>
              <a:defRPr sz="12762" baseline="0"/>
            </a:lvl1pPr>
          </a:lstStyle>
          <a:p>
            <a:pPr algn="ctr"/>
            <a:r>
              <a:rPr lang="en-US" sz="5905" dirty="0">
                <a:solidFill>
                  <a:schemeClr val="accent2">
                    <a:lumMod val="75000"/>
                  </a:schemeClr>
                </a:solidFill>
                <a:effectLst>
                  <a:reflection blurRad="6350" stA="42000" endPos="58000" dir="5400000" sy="-100000" algn="bl" rotWithShape="0"/>
                </a:effectLst>
                <a:latin typeface="Arial Rounded MT Bold" pitchFamily="34" charset="0"/>
              </a:rPr>
              <a:t>This is a Scientific Poster Template created by </a:t>
            </a:r>
            <a:r>
              <a:rPr lang="en-US" sz="5905" dirty="0" err="1">
                <a:solidFill>
                  <a:schemeClr val="accent2">
                    <a:lumMod val="75000"/>
                  </a:schemeClr>
                </a:solidFill>
                <a:effectLst>
                  <a:reflection blurRad="6350" stA="42000" endPos="58000" dir="5400000" sy="-100000" algn="bl" rotWithShape="0"/>
                </a:effectLst>
                <a:latin typeface="Arial Rounded MT Bold" pitchFamily="34" charset="0"/>
              </a:rPr>
              <a:t>Graphicsland</a:t>
            </a:r>
            <a:r>
              <a:rPr lang="en-US" sz="5905" dirty="0">
                <a:solidFill>
                  <a:schemeClr val="accent2">
                    <a:lumMod val="75000"/>
                  </a:schemeClr>
                </a:solidFill>
                <a:effectLst>
                  <a:reflection blurRad="6350" stA="42000" endPos="58000" dir="5400000" sy="-100000" algn="bl" rotWithShape="0"/>
                </a:effectLst>
                <a:latin typeface="Arial Rounded MT Bold" pitchFamily="34" charset="0"/>
              </a:rPr>
              <a:t> &amp; MakeSigns.com</a:t>
            </a:r>
            <a:br>
              <a:rPr lang="en-US" sz="5905" dirty="0">
                <a:solidFill>
                  <a:schemeClr val="accent2">
                    <a:lumMod val="75000"/>
                  </a:schemeClr>
                </a:solidFill>
                <a:effectLst>
                  <a:reflection blurRad="6350" stA="42000" endPos="58000" dir="5400000" sy="-100000" algn="bl" rotWithShape="0"/>
                </a:effectLst>
                <a:latin typeface="Arial Rounded MT Bold" pitchFamily="34" charset="0"/>
              </a:rPr>
            </a:br>
            <a:r>
              <a:rPr lang="en-US" sz="5905" dirty="0">
                <a:solidFill>
                  <a:schemeClr val="accent2">
                    <a:lumMod val="75000"/>
                  </a:schemeClr>
                </a:solidFill>
                <a:effectLst>
                  <a:reflection blurRad="6350" stA="42000" endPos="58000" dir="5400000" sy="-100000" algn="bl" rotWithShape="0"/>
                </a:effectLst>
                <a:latin typeface="Arial Rounded MT Bold" pitchFamily="34" charset="0"/>
              </a:rPr>
              <a:t>Your poster title would go on these lines</a:t>
            </a:r>
            <a:endParaRPr lang="en-US" dirty="0"/>
          </a:p>
        </p:txBody>
      </p:sp>
      <p:sp>
        <p:nvSpPr>
          <p:cNvPr id="12" name="Text Placeholder 11"/>
          <p:cNvSpPr>
            <a:spLocks noGrp="1"/>
          </p:cNvSpPr>
          <p:nvPr>
            <p:ph type="body" sz="quarter" idx="11" hasCustomPrompt="1"/>
          </p:nvPr>
        </p:nvSpPr>
        <p:spPr>
          <a:xfrm>
            <a:off x="4258561" y="2837340"/>
            <a:ext cx="42689287" cy="2471209"/>
          </a:xfrm>
        </p:spPr>
        <p:txBody>
          <a:bodyPr/>
          <a:lstStyle>
            <a:lvl1pPr marL="0" indent="0">
              <a:buNone/>
              <a:defRPr sz="12762"/>
            </a:lvl1pPr>
          </a:lstStyle>
          <a:p>
            <a:pPr algn="ctr"/>
            <a:r>
              <a:rPr lang="en-US" sz="4762" dirty="0"/>
              <a:t>Author names go here. You can add subscript numbers to assign a university. </a:t>
            </a:r>
            <a:br>
              <a:rPr lang="en-US" sz="4762" dirty="0"/>
            </a:br>
            <a:r>
              <a:rPr lang="en-US" sz="4762" dirty="0"/>
              <a:t>University names or departments go here. </a:t>
            </a:r>
          </a:p>
        </p:txBody>
      </p:sp>
    </p:spTree>
    <p:extLst>
      <p:ext uri="{BB962C8B-B14F-4D97-AF65-F5344CB8AC3E}">
        <p14:creationId xmlns:p14="http://schemas.microsoft.com/office/powerpoint/2010/main" val="433258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C7F76D-A730-4432-85DE-CA47D32BB251}"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1038981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3503470"/>
            <a:ext cx="43525440" cy="7264400"/>
          </a:xfrm>
        </p:spPr>
        <p:txBody>
          <a:bodyPr anchor="t"/>
          <a:lstStyle>
            <a:lvl1pPr algn="l">
              <a:defRPr sz="18286" b="1" cap="all"/>
            </a:lvl1pPr>
          </a:lstStyle>
          <a:p>
            <a:r>
              <a:rPr lang="en-US"/>
              <a:t>Click to edit Master title style</a:t>
            </a:r>
          </a:p>
        </p:txBody>
      </p:sp>
      <p:sp>
        <p:nvSpPr>
          <p:cNvPr id="3" name="Text Placeholder 2"/>
          <p:cNvSpPr>
            <a:spLocks noGrp="1"/>
          </p:cNvSpPr>
          <p:nvPr>
            <p:ph type="body" idx="1"/>
          </p:nvPr>
        </p:nvSpPr>
        <p:spPr>
          <a:xfrm>
            <a:off x="4044953" y="15502474"/>
            <a:ext cx="43525440" cy="8000997"/>
          </a:xfrm>
        </p:spPr>
        <p:txBody>
          <a:bodyPr anchor="b"/>
          <a:lstStyle>
            <a:lvl1pPr marL="0" indent="0">
              <a:buNone/>
              <a:defRPr sz="9238">
                <a:solidFill>
                  <a:schemeClr val="tx1">
                    <a:tint val="75000"/>
                  </a:schemeClr>
                </a:solidFill>
              </a:defRPr>
            </a:lvl1pPr>
            <a:lvl2pPr marL="2090055" indent="0">
              <a:buNone/>
              <a:defRPr sz="8286">
                <a:solidFill>
                  <a:schemeClr val="tx1">
                    <a:tint val="75000"/>
                  </a:schemeClr>
                </a:solidFill>
              </a:defRPr>
            </a:lvl2pPr>
            <a:lvl3pPr marL="4180110" indent="0">
              <a:buNone/>
              <a:defRPr sz="7333">
                <a:solidFill>
                  <a:schemeClr val="tx1">
                    <a:tint val="75000"/>
                  </a:schemeClr>
                </a:solidFill>
              </a:defRPr>
            </a:lvl3pPr>
            <a:lvl4pPr marL="6270166" indent="0">
              <a:buNone/>
              <a:defRPr sz="6381">
                <a:solidFill>
                  <a:schemeClr val="tx1">
                    <a:tint val="75000"/>
                  </a:schemeClr>
                </a:solidFill>
              </a:defRPr>
            </a:lvl4pPr>
            <a:lvl5pPr marL="8360221" indent="0">
              <a:buNone/>
              <a:defRPr sz="6381">
                <a:solidFill>
                  <a:schemeClr val="tx1">
                    <a:tint val="75000"/>
                  </a:schemeClr>
                </a:solidFill>
              </a:defRPr>
            </a:lvl5pPr>
            <a:lvl6pPr marL="10450277" indent="0">
              <a:buNone/>
              <a:defRPr sz="6381">
                <a:solidFill>
                  <a:schemeClr val="tx1">
                    <a:tint val="75000"/>
                  </a:schemeClr>
                </a:solidFill>
              </a:defRPr>
            </a:lvl6pPr>
            <a:lvl7pPr marL="12540332" indent="0">
              <a:buNone/>
              <a:defRPr sz="6381">
                <a:solidFill>
                  <a:schemeClr val="tx1">
                    <a:tint val="75000"/>
                  </a:schemeClr>
                </a:solidFill>
              </a:defRPr>
            </a:lvl7pPr>
            <a:lvl8pPr marL="14630387" indent="0">
              <a:buNone/>
              <a:defRPr sz="6381">
                <a:solidFill>
                  <a:schemeClr val="tx1">
                    <a:tint val="75000"/>
                  </a:schemeClr>
                </a:solidFill>
              </a:defRPr>
            </a:lvl8pPr>
            <a:lvl9pPr marL="16720444" indent="0">
              <a:buNone/>
              <a:defRPr sz="638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C7F76D-A730-4432-85DE-CA47D32BB251}"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2276548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218935" y="27313469"/>
            <a:ext cx="82525867" cy="77241404"/>
          </a:xfrm>
        </p:spPr>
        <p:txBody>
          <a:bodyPr/>
          <a:lstStyle>
            <a:lvl1pPr>
              <a:defRPr sz="12762"/>
            </a:lvl1pPr>
            <a:lvl2pPr>
              <a:defRPr sz="10953"/>
            </a:lvl2pPr>
            <a:lvl3pPr>
              <a:defRPr sz="9238"/>
            </a:lvl3pPr>
            <a:lvl4pPr>
              <a:defRPr sz="8286"/>
            </a:lvl4pPr>
            <a:lvl5pPr>
              <a:defRPr sz="8286"/>
            </a:lvl5pPr>
            <a:lvl6pPr>
              <a:defRPr sz="8286"/>
            </a:lvl6pPr>
            <a:lvl7pPr>
              <a:defRPr sz="8286"/>
            </a:lvl7pPr>
            <a:lvl8pPr>
              <a:defRPr sz="8286"/>
            </a:lvl8pPr>
            <a:lvl9pPr>
              <a:defRPr sz="828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598246" y="27313469"/>
            <a:ext cx="82525873" cy="77241404"/>
          </a:xfrm>
        </p:spPr>
        <p:txBody>
          <a:bodyPr/>
          <a:lstStyle>
            <a:lvl1pPr>
              <a:defRPr sz="12762"/>
            </a:lvl1pPr>
            <a:lvl2pPr>
              <a:defRPr sz="10953"/>
            </a:lvl2pPr>
            <a:lvl3pPr>
              <a:defRPr sz="9238"/>
            </a:lvl3pPr>
            <a:lvl4pPr>
              <a:defRPr sz="8286"/>
            </a:lvl4pPr>
            <a:lvl5pPr>
              <a:defRPr sz="8286"/>
            </a:lvl5pPr>
            <a:lvl6pPr>
              <a:defRPr sz="8286"/>
            </a:lvl6pPr>
            <a:lvl7pPr>
              <a:defRPr sz="8286"/>
            </a:lvl7pPr>
            <a:lvl8pPr>
              <a:defRPr sz="8286"/>
            </a:lvl8pPr>
            <a:lvl9pPr>
              <a:defRPr sz="828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1C7F76D-A730-4432-85DE-CA47D32BB251}"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87666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464736"/>
            <a:ext cx="46085760" cy="6096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560323" y="8187272"/>
            <a:ext cx="22625053" cy="3412064"/>
          </a:xfrm>
        </p:spPr>
        <p:txBody>
          <a:bodyPr anchor="b"/>
          <a:lstStyle>
            <a:lvl1pPr marL="0" indent="0">
              <a:buNone/>
              <a:defRPr sz="10953" b="1"/>
            </a:lvl1pPr>
            <a:lvl2pPr marL="2090055" indent="0">
              <a:buNone/>
              <a:defRPr sz="9238" b="1"/>
            </a:lvl2pPr>
            <a:lvl3pPr marL="4180110" indent="0">
              <a:buNone/>
              <a:defRPr sz="8286" b="1"/>
            </a:lvl3pPr>
            <a:lvl4pPr marL="6270166" indent="0">
              <a:buNone/>
              <a:defRPr sz="7333" b="1"/>
            </a:lvl4pPr>
            <a:lvl5pPr marL="8360221" indent="0">
              <a:buNone/>
              <a:defRPr sz="7333" b="1"/>
            </a:lvl5pPr>
            <a:lvl6pPr marL="10450277" indent="0">
              <a:buNone/>
              <a:defRPr sz="7333" b="1"/>
            </a:lvl6pPr>
            <a:lvl7pPr marL="12540332" indent="0">
              <a:buNone/>
              <a:defRPr sz="7333" b="1"/>
            </a:lvl7pPr>
            <a:lvl8pPr marL="14630387" indent="0">
              <a:buNone/>
              <a:defRPr sz="7333" b="1"/>
            </a:lvl8pPr>
            <a:lvl9pPr marL="16720444" indent="0">
              <a:buNone/>
              <a:defRPr sz="7333" b="1"/>
            </a:lvl9pPr>
          </a:lstStyle>
          <a:p>
            <a:pPr lvl="0"/>
            <a:r>
              <a:rPr lang="en-US"/>
              <a:t>Click to edit Master text styles</a:t>
            </a:r>
          </a:p>
        </p:txBody>
      </p:sp>
      <p:sp>
        <p:nvSpPr>
          <p:cNvPr id="4" name="Content Placeholder 3"/>
          <p:cNvSpPr>
            <a:spLocks noGrp="1"/>
          </p:cNvSpPr>
          <p:nvPr>
            <p:ph sz="half" idx="2"/>
          </p:nvPr>
        </p:nvSpPr>
        <p:spPr>
          <a:xfrm>
            <a:off x="2560323" y="11599333"/>
            <a:ext cx="22625053" cy="21073537"/>
          </a:xfrm>
        </p:spPr>
        <p:txBody>
          <a:bodyPr/>
          <a:lstStyle>
            <a:lvl1pPr>
              <a:defRPr sz="10953"/>
            </a:lvl1pPr>
            <a:lvl2pPr>
              <a:defRPr sz="9238"/>
            </a:lvl2pPr>
            <a:lvl3pPr>
              <a:defRPr sz="8286"/>
            </a:lvl3pPr>
            <a:lvl4pPr>
              <a:defRPr sz="7333"/>
            </a:lvl4pPr>
            <a:lvl5pPr>
              <a:defRPr sz="7333"/>
            </a:lvl5pPr>
            <a:lvl6pPr>
              <a:defRPr sz="7333"/>
            </a:lvl6pPr>
            <a:lvl7pPr>
              <a:defRPr sz="7333"/>
            </a:lvl7pPr>
            <a:lvl8pPr>
              <a:defRPr sz="7333"/>
            </a:lvl8pPr>
            <a:lvl9pPr>
              <a:defRPr sz="7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6012145" y="8187272"/>
            <a:ext cx="22633940" cy="3412064"/>
          </a:xfrm>
        </p:spPr>
        <p:txBody>
          <a:bodyPr anchor="b"/>
          <a:lstStyle>
            <a:lvl1pPr marL="0" indent="0">
              <a:buNone/>
              <a:defRPr sz="10953" b="1"/>
            </a:lvl1pPr>
            <a:lvl2pPr marL="2090055" indent="0">
              <a:buNone/>
              <a:defRPr sz="9238" b="1"/>
            </a:lvl2pPr>
            <a:lvl3pPr marL="4180110" indent="0">
              <a:buNone/>
              <a:defRPr sz="8286" b="1"/>
            </a:lvl3pPr>
            <a:lvl4pPr marL="6270166" indent="0">
              <a:buNone/>
              <a:defRPr sz="7333" b="1"/>
            </a:lvl4pPr>
            <a:lvl5pPr marL="8360221" indent="0">
              <a:buNone/>
              <a:defRPr sz="7333" b="1"/>
            </a:lvl5pPr>
            <a:lvl6pPr marL="10450277" indent="0">
              <a:buNone/>
              <a:defRPr sz="7333" b="1"/>
            </a:lvl6pPr>
            <a:lvl7pPr marL="12540332" indent="0">
              <a:buNone/>
              <a:defRPr sz="7333" b="1"/>
            </a:lvl7pPr>
            <a:lvl8pPr marL="14630387" indent="0">
              <a:buNone/>
              <a:defRPr sz="7333" b="1"/>
            </a:lvl8pPr>
            <a:lvl9pPr marL="16720444" indent="0">
              <a:buNone/>
              <a:defRPr sz="7333" b="1"/>
            </a:lvl9pPr>
          </a:lstStyle>
          <a:p>
            <a:pPr lvl="0"/>
            <a:r>
              <a:rPr lang="en-US"/>
              <a:t>Click to edit Master text styles</a:t>
            </a:r>
          </a:p>
        </p:txBody>
      </p:sp>
      <p:sp>
        <p:nvSpPr>
          <p:cNvPr id="6" name="Content Placeholder 5"/>
          <p:cNvSpPr>
            <a:spLocks noGrp="1"/>
          </p:cNvSpPr>
          <p:nvPr>
            <p:ph sz="quarter" idx="4"/>
          </p:nvPr>
        </p:nvSpPr>
        <p:spPr>
          <a:xfrm>
            <a:off x="26012145" y="11599333"/>
            <a:ext cx="22633940" cy="21073537"/>
          </a:xfrm>
        </p:spPr>
        <p:txBody>
          <a:bodyPr/>
          <a:lstStyle>
            <a:lvl1pPr>
              <a:defRPr sz="10953"/>
            </a:lvl1pPr>
            <a:lvl2pPr>
              <a:defRPr sz="9238"/>
            </a:lvl2pPr>
            <a:lvl3pPr>
              <a:defRPr sz="8286"/>
            </a:lvl3pPr>
            <a:lvl4pPr>
              <a:defRPr sz="7333"/>
            </a:lvl4pPr>
            <a:lvl5pPr>
              <a:defRPr sz="7333"/>
            </a:lvl5pPr>
            <a:lvl6pPr>
              <a:defRPr sz="7333"/>
            </a:lvl6pPr>
            <a:lvl7pPr>
              <a:defRPr sz="7333"/>
            </a:lvl7pPr>
            <a:lvl8pPr>
              <a:defRPr sz="7333"/>
            </a:lvl8pPr>
            <a:lvl9pPr>
              <a:defRPr sz="7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1C7F76D-A730-4432-85DE-CA47D32BB251}" type="datetimeFigureOut">
              <a:rPr lang="en-US" smtClean="0"/>
              <a:pPr/>
              <a:t>6/26/2023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2774141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C7F76D-A730-4432-85DE-CA47D32BB251}" type="datetimeFigureOut">
              <a:rPr lang="en-US" smtClean="0"/>
              <a:pPr/>
              <a:t>6/26/2023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268842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C7F76D-A730-4432-85DE-CA47D32BB251}" type="datetimeFigureOut">
              <a:rPr lang="en-US" smtClean="0"/>
              <a:pPr/>
              <a:t>6/26/2023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3046984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6" y="1456267"/>
            <a:ext cx="16846553" cy="6197600"/>
          </a:xfrm>
        </p:spPr>
        <p:txBody>
          <a:bodyPr anchor="b"/>
          <a:lstStyle>
            <a:lvl1pPr algn="l">
              <a:defRPr sz="9238" b="1"/>
            </a:lvl1pPr>
          </a:lstStyle>
          <a:p>
            <a:r>
              <a:rPr lang="en-US"/>
              <a:t>Click to edit Master title style</a:t>
            </a:r>
          </a:p>
        </p:txBody>
      </p:sp>
      <p:sp>
        <p:nvSpPr>
          <p:cNvPr id="3" name="Content Placeholder 2"/>
          <p:cNvSpPr>
            <a:spLocks noGrp="1"/>
          </p:cNvSpPr>
          <p:nvPr>
            <p:ph idx="1"/>
          </p:nvPr>
        </p:nvSpPr>
        <p:spPr>
          <a:xfrm>
            <a:off x="20020280" y="1456268"/>
            <a:ext cx="28625800" cy="31216604"/>
          </a:xfrm>
        </p:spPr>
        <p:txBody>
          <a:bodyPr/>
          <a:lstStyle>
            <a:lvl1pPr>
              <a:defRPr sz="14667"/>
            </a:lvl1pPr>
            <a:lvl2pPr>
              <a:defRPr sz="12762"/>
            </a:lvl2pPr>
            <a:lvl3pPr>
              <a:defRPr sz="10953"/>
            </a:lvl3pPr>
            <a:lvl4pPr>
              <a:defRPr sz="9238"/>
            </a:lvl4pPr>
            <a:lvl5pPr>
              <a:defRPr sz="9238"/>
            </a:lvl5pPr>
            <a:lvl6pPr>
              <a:defRPr sz="9238"/>
            </a:lvl6pPr>
            <a:lvl7pPr>
              <a:defRPr sz="9238"/>
            </a:lvl7pPr>
            <a:lvl8pPr>
              <a:defRPr sz="9238"/>
            </a:lvl8pPr>
            <a:lvl9pPr>
              <a:defRPr sz="923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6" y="7653868"/>
            <a:ext cx="16846553" cy="25019004"/>
          </a:xfrm>
        </p:spPr>
        <p:txBody>
          <a:bodyPr/>
          <a:lstStyle>
            <a:lvl1pPr marL="0" indent="0">
              <a:buNone/>
              <a:defRPr sz="6381"/>
            </a:lvl1pPr>
            <a:lvl2pPr marL="2090055" indent="0">
              <a:buNone/>
              <a:defRPr sz="5429"/>
            </a:lvl2pPr>
            <a:lvl3pPr marL="4180110" indent="0">
              <a:buNone/>
              <a:defRPr sz="4572"/>
            </a:lvl3pPr>
            <a:lvl4pPr marL="6270166" indent="0">
              <a:buNone/>
              <a:defRPr sz="4095"/>
            </a:lvl4pPr>
            <a:lvl5pPr marL="8360221" indent="0">
              <a:buNone/>
              <a:defRPr sz="4095"/>
            </a:lvl5pPr>
            <a:lvl6pPr marL="10450277" indent="0">
              <a:buNone/>
              <a:defRPr sz="4095"/>
            </a:lvl6pPr>
            <a:lvl7pPr marL="12540332" indent="0">
              <a:buNone/>
              <a:defRPr sz="4095"/>
            </a:lvl7pPr>
            <a:lvl8pPr marL="14630387" indent="0">
              <a:buNone/>
              <a:defRPr sz="4095"/>
            </a:lvl8pPr>
            <a:lvl9pPr marL="16720444" indent="0">
              <a:buNone/>
              <a:defRPr sz="4095"/>
            </a:lvl9pPr>
          </a:lstStyle>
          <a:p>
            <a:pPr lvl="0"/>
            <a:r>
              <a:rPr lang="en-US"/>
              <a:t>Click to edit Master text styles</a:t>
            </a:r>
          </a:p>
        </p:txBody>
      </p:sp>
      <p:sp>
        <p:nvSpPr>
          <p:cNvPr id="5" name="Date Placeholder 4"/>
          <p:cNvSpPr>
            <a:spLocks noGrp="1"/>
          </p:cNvSpPr>
          <p:nvPr>
            <p:ph type="dt" sz="half" idx="10"/>
          </p:nvPr>
        </p:nvSpPr>
        <p:spPr/>
        <p:txBody>
          <a:bodyPr/>
          <a:lstStyle/>
          <a:p>
            <a:fld id="{A1C7F76D-A730-4432-85DE-CA47D32BB251}"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1581262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5603200"/>
            <a:ext cx="30723840" cy="3022604"/>
          </a:xfrm>
        </p:spPr>
        <p:txBody>
          <a:bodyPr anchor="b"/>
          <a:lstStyle>
            <a:lvl1pPr algn="l">
              <a:defRPr sz="9238" b="1"/>
            </a:lvl1pPr>
          </a:lstStyle>
          <a:p>
            <a:r>
              <a:rPr lang="en-US"/>
              <a:t>Click to edit Master title style</a:t>
            </a:r>
          </a:p>
        </p:txBody>
      </p:sp>
      <p:sp>
        <p:nvSpPr>
          <p:cNvPr id="3" name="Picture Placeholder 2"/>
          <p:cNvSpPr>
            <a:spLocks noGrp="1"/>
          </p:cNvSpPr>
          <p:nvPr>
            <p:ph type="pic" idx="1"/>
          </p:nvPr>
        </p:nvSpPr>
        <p:spPr>
          <a:xfrm>
            <a:off x="10036813" y="3268133"/>
            <a:ext cx="30723840" cy="21945600"/>
          </a:xfrm>
        </p:spPr>
        <p:txBody>
          <a:bodyPr/>
          <a:lstStyle>
            <a:lvl1pPr marL="0" indent="0">
              <a:buNone/>
              <a:defRPr sz="14667"/>
            </a:lvl1pPr>
            <a:lvl2pPr marL="2090055" indent="0">
              <a:buNone/>
              <a:defRPr sz="12762"/>
            </a:lvl2pPr>
            <a:lvl3pPr marL="4180110" indent="0">
              <a:buNone/>
              <a:defRPr sz="10953"/>
            </a:lvl3pPr>
            <a:lvl4pPr marL="6270166" indent="0">
              <a:buNone/>
              <a:defRPr sz="9238"/>
            </a:lvl4pPr>
            <a:lvl5pPr marL="8360221" indent="0">
              <a:buNone/>
              <a:defRPr sz="9238"/>
            </a:lvl5pPr>
            <a:lvl6pPr marL="10450277" indent="0">
              <a:buNone/>
              <a:defRPr sz="9238"/>
            </a:lvl6pPr>
            <a:lvl7pPr marL="12540332" indent="0">
              <a:buNone/>
              <a:defRPr sz="9238"/>
            </a:lvl7pPr>
            <a:lvl8pPr marL="14630387" indent="0">
              <a:buNone/>
              <a:defRPr sz="9238"/>
            </a:lvl8pPr>
            <a:lvl9pPr marL="16720444" indent="0">
              <a:buNone/>
              <a:defRPr sz="9238"/>
            </a:lvl9pPr>
          </a:lstStyle>
          <a:p>
            <a:endParaRPr lang="en-US"/>
          </a:p>
        </p:txBody>
      </p:sp>
      <p:sp>
        <p:nvSpPr>
          <p:cNvPr id="4" name="Text Placeholder 3"/>
          <p:cNvSpPr>
            <a:spLocks noGrp="1"/>
          </p:cNvSpPr>
          <p:nvPr>
            <p:ph type="body" sz="half" idx="2"/>
          </p:nvPr>
        </p:nvSpPr>
        <p:spPr>
          <a:xfrm>
            <a:off x="10036813" y="28625805"/>
            <a:ext cx="30723840" cy="4292597"/>
          </a:xfrm>
        </p:spPr>
        <p:txBody>
          <a:bodyPr/>
          <a:lstStyle>
            <a:lvl1pPr marL="0" indent="0">
              <a:buNone/>
              <a:defRPr sz="6381"/>
            </a:lvl1pPr>
            <a:lvl2pPr marL="2090055" indent="0">
              <a:buNone/>
              <a:defRPr sz="5429"/>
            </a:lvl2pPr>
            <a:lvl3pPr marL="4180110" indent="0">
              <a:buNone/>
              <a:defRPr sz="4572"/>
            </a:lvl3pPr>
            <a:lvl4pPr marL="6270166" indent="0">
              <a:buNone/>
              <a:defRPr sz="4095"/>
            </a:lvl4pPr>
            <a:lvl5pPr marL="8360221" indent="0">
              <a:buNone/>
              <a:defRPr sz="4095"/>
            </a:lvl5pPr>
            <a:lvl6pPr marL="10450277" indent="0">
              <a:buNone/>
              <a:defRPr sz="4095"/>
            </a:lvl6pPr>
            <a:lvl7pPr marL="12540332" indent="0">
              <a:buNone/>
              <a:defRPr sz="4095"/>
            </a:lvl7pPr>
            <a:lvl8pPr marL="14630387" indent="0">
              <a:buNone/>
              <a:defRPr sz="4095"/>
            </a:lvl8pPr>
            <a:lvl9pPr marL="16720444" indent="0">
              <a:buNone/>
              <a:defRPr sz="4095"/>
            </a:lvl9pPr>
          </a:lstStyle>
          <a:p>
            <a:pPr lvl="0"/>
            <a:r>
              <a:rPr lang="en-US"/>
              <a:t>Click to edit Master text styles</a:t>
            </a:r>
          </a:p>
        </p:txBody>
      </p:sp>
      <p:sp>
        <p:nvSpPr>
          <p:cNvPr id="5" name="Date Placeholder 4"/>
          <p:cNvSpPr>
            <a:spLocks noGrp="1"/>
          </p:cNvSpPr>
          <p:nvPr>
            <p:ph type="dt" sz="half" idx="10"/>
          </p:nvPr>
        </p:nvSpPr>
        <p:spPr/>
        <p:txBody>
          <a:bodyPr/>
          <a:lstStyle/>
          <a:p>
            <a:fld id="{A1C7F76D-A730-4432-85DE-CA47D32BB251}"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1114417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C7F76D-A730-4432-85DE-CA47D32BB251}"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2124576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3652263" y="4690536"/>
            <a:ext cx="41471853" cy="998643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218938" y="4690536"/>
            <a:ext cx="123579887" cy="998643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C7F76D-A730-4432-85DE-CA47D32BB251}"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57CD0-55F5-4017-8E2F-F1A5FF8435B8}" type="slidenum">
              <a:rPr lang="en-US" smtClean="0"/>
              <a:pPr/>
              <a:t>‹#›</a:t>
            </a:fld>
            <a:endParaRPr lang="en-US"/>
          </a:p>
        </p:txBody>
      </p:sp>
    </p:spTree>
    <p:extLst>
      <p:ext uri="{BB962C8B-B14F-4D97-AF65-F5344CB8AC3E}">
        <p14:creationId xmlns:p14="http://schemas.microsoft.com/office/powerpoint/2010/main" val="697289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464736"/>
            <a:ext cx="46085760" cy="6096000"/>
          </a:xfrm>
          <a:prstGeom prst="rect">
            <a:avLst/>
          </a:prstGeom>
        </p:spPr>
        <p:txBody>
          <a:bodyPr vert="horz" lIns="438903" tIns="219451" rIns="438903" bIns="219451" rtlCol="0" anchor="ctr">
            <a:normAutofit/>
          </a:bodyPr>
          <a:lstStyle/>
          <a:p>
            <a:r>
              <a:rPr lang="en-US"/>
              <a:t>Click to edit Master title style</a:t>
            </a:r>
          </a:p>
        </p:txBody>
      </p:sp>
      <p:sp>
        <p:nvSpPr>
          <p:cNvPr id="3" name="Text Placeholder 2"/>
          <p:cNvSpPr>
            <a:spLocks noGrp="1"/>
          </p:cNvSpPr>
          <p:nvPr>
            <p:ph type="body" idx="1"/>
          </p:nvPr>
        </p:nvSpPr>
        <p:spPr>
          <a:xfrm>
            <a:off x="2560320" y="8534403"/>
            <a:ext cx="46085760" cy="24138470"/>
          </a:xfrm>
          <a:prstGeom prst="rect">
            <a:avLst/>
          </a:prstGeom>
        </p:spPr>
        <p:txBody>
          <a:bodyPr vert="horz" lIns="438903" tIns="219451" rIns="438903" bIns="21945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560320" y="33900537"/>
            <a:ext cx="11948160" cy="1947333"/>
          </a:xfrm>
          <a:prstGeom prst="rect">
            <a:avLst/>
          </a:prstGeom>
        </p:spPr>
        <p:txBody>
          <a:bodyPr vert="horz" lIns="438903" tIns="219451" rIns="438903" bIns="219451" rtlCol="0" anchor="ctr"/>
          <a:lstStyle>
            <a:lvl1pPr algn="l">
              <a:defRPr sz="5429">
                <a:solidFill>
                  <a:schemeClr val="tx1">
                    <a:tint val="75000"/>
                  </a:schemeClr>
                </a:solidFill>
              </a:defRPr>
            </a:lvl1pPr>
          </a:lstStyle>
          <a:p>
            <a:fld id="{A1C7F76D-A730-4432-85DE-CA47D32BB251}" type="datetimeFigureOut">
              <a:rPr lang="en-US" smtClean="0"/>
              <a:pPr/>
              <a:t>6/26/2023</a:t>
            </a:fld>
            <a:endParaRPr lang="en-US"/>
          </a:p>
        </p:txBody>
      </p:sp>
      <p:sp>
        <p:nvSpPr>
          <p:cNvPr id="5" name="Footer Placeholder 4"/>
          <p:cNvSpPr>
            <a:spLocks noGrp="1"/>
          </p:cNvSpPr>
          <p:nvPr>
            <p:ph type="ftr" sz="quarter" idx="3"/>
          </p:nvPr>
        </p:nvSpPr>
        <p:spPr>
          <a:xfrm>
            <a:off x="17495520" y="33900537"/>
            <a:ext cx="16215360" cy="1947333"/>
          </a:xfrm>
          <a:prstGeom prst="rect">
            <a:avLst/>
          </a:prstGeom>
        </p:spPr>
        <p:txBody>
          <a:bodyPr vert="horz" lIns="438903" tIns="219451" rIns="438903" bIns="219451" rtlCol="0" anchor="ctr"/>
          <a:lstStyle>
            <a:lvl1pPr algn="ctr">
              <a:defRPr sz="542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3900537"/>
            <a:ext cx="11948160" cy="1947333"/>
          </a:xfrm>
          <a:prstGeom prst="rect">
            <a:avLst/>
          </a:prstGeom>
        </p:spPr>
        <p:txBody>
          <a:bodyPr vert="horz" lIns="438903" tIns="219451" rIns="438903" bIns="219451" rtlCol="0" anchor="ctr"/>
          <a:lstStyle>
            <a:lvl1pPr algn="r">
              <a:defRPr sz="5429">
                <a:solidFill>
                  <a:schemeClr val="tx1">
                    <a:tint val="75000"/>
                  </a:schemeClr>
                </a:solidFill>
              </a:defRPr>
            </a:lvl1pPr>
          </a:lstStyle>
          <a:p>
            <a:fld id="{09D57CD0-55F5-4017-8E2F-F1A5FF8435B8}" type="slidenum">
              <a:rPr lang="en-US" smtClean="0"/>
              <a:pPr/>
              <a:t>‹#›</a:t>
            </a:fld>
            <a:endParaRPr lang="en-US"/>
          </a:p>
        </p:txBody>
      </p:sp>
    </p:spTree>
    <p:extLst>
      <p:ext uri="{BB962C8B-B14F-4D97-AF65-F5344CB8AC3E}">
        <p14:creationId xmlns:p14="http://schemas.microsoft.com/office/powerpoint/2010/main" val="1191322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80110" rtl="0" eaLnBrk="1" latinLnBrk="0" hangingPunct="1">
        <a:spcBef>
          <a:spcPct val="0"/>
        </a:spcBef>
        <a:buNone/>
        <a:defRPr sz="20096" kern="1200">
          <a:solidFill>
            <a:schemeClr val="tx1"/>
          </a:solidFill>
          <a:latin typeface="+mj-lt"/>
          <a:ea typeface="+mj-ea"/>
          <a:cs typeface="+mj-cs"/>
        </a:defRPr>
      </a:lvl1pPr>
    </p:titleStyle>
    <p:bodyStyle>
      <a:lvl1pPr marL="1567542" indent="-1567542" algn="l" defTabSz="4180110" rtl="0" eaLnBrk="1" latinLnBrk="0" hangingPunct="1">
        <a:spcBef>
          <a:spcPct val="20000"/>
        </a:spcBef>
        <a:buFont typeface="Arial" pitchFamily="34" charset="0"/>
        <a:buChar char="•"/>
        <a:defRPr sz="14667" kern="1200">
          <a:solidFill>
            <a:schemeClr val="tx1"/>
          </a:solidFill>
          <a:latin typeface="+mn-lt"/>
          <a:ea typeface="+mn-ea"/>
          <a:cs typeface="+mn-cs"/>
        </a:defRPr>
      </a:lvl1pPr>
      <a:lvl2pPr marL="3396340" indent="-1306285" algn="l" defTabSz="4180110" rtl="0" eaLnBrk="1" latinLnBrk="0" hangingPunct="1">
        <a:spcBef>
          <a:spcPct val="20000"/>
        </a:spcBef>
        <a:buFont typeface="Arial" pitchFamily="34" charset="0"/>
        <a:buChar char="–"/>
        <a:defRPr sz="12762" kern="1200">
          <a:solidFill>
            <a:schemeClr val="tx1"/>
          </a:solidFill>
          <a:latin typeface="+mn-lt"/>
          <a:ea typeface="+mn-ea"/>
          <a:cs typeface="+mn-cs"/>
        </a:defRPr>
      </a:lvl2pPr>
      <a:lvl3pPr marL="5225139" indent="-1045028" algn="l" defTabSz="4180110" rtl="0" eaLnBrk="1" latinLnBrk="0" hangingPunct="1">
        <a:spcBef>
          <a:spcPct val="20000"/>
        </a:spcBef>
        <a:buFont typeface="Arial" pitchFamily="34" charset="0"/>
        <a:buChar char="•"/>
        <a:defRPr sz="10953" kern="1200">
          <a:solidFill>
            <a:schemeClr val="tx1"/>
          </a:solidFill>
          <a:latin typeface="+mn-lt"/>
          <a:ea typeface="+mn-ea"/>
          <a:cs typeface="+mn-cs"/>
        </a:defRPr>
      </a:lvl3pPr>
      <a:lvl4pPr marL="7315194"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4pPr>
      <a:lvl5pPr marL="9405249"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5pPr>
      <a:lvl6pPr marL="11495304"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6pPr>
      <a:lvl7pPr marL="13585359"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7pPr>
      <a:lvl8pPr marL="15675416"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8pPr>
      <a:lvl9pPr marL="17765471" indent="-1045028" algn="l" defTabSz="4180110" rtl="0" eaLnBrk="1" latinLnBrk="0" hangingPunct="1">
        <a:spcBef>
          <a:spcPct val="20000"/>
        </a:spcBef>
        <a:buFont typeface="Arial" pitchFamily="34" charset="0"/>
        <a:buChar char="•"/>
        <a:defRPr sz="9238" kern="1200">
          <a:solidFill>
            <a:schemeClr val="tx1"/>
          </a:solidFill>
          <a:latin typeface="+mn-lt"/>
          <a:ea typeface="+mn-ea"/>
          <a:cs typeface="+mn-cs"/>
        </a:defRPr>
      </a:lvl9pPr>
    </p:bodyStyle>
    <p:otherStyle>
      <a:defPPr>
        <a:defRPr lang="en-US"/>
      </a:defPPr>
      <a:lvl1pPr marL="0" algn="l" defTabSz="4180110" rtl="0" eaLnBrk="1" latinLnBrk="0" hangingPunct="1">
        <a:defRPr sz="8286" kern="1200">
          <a:solidFill>
            <a:schemeClr val="tx1"/>
          </a:solidFill>
          <a:latin typeface="+mn-lt"/>
          <a:ea typeface="+mn-ea"/>
          <a:cs typeface="+mn-cs"/>
        </a:defRPr>
      </a:lvl1pPr>
      <a:lvl2pPr marL="2090055" algn="l" defTabSz="4180110" rtl="0" eaLnBrk="1" latinLnBrk="0" hangingPunct="1">
        <a:defRPr sz="8286" kern="1200">
          <a:solidFill>
            <a:schemeClr val="tx1"/>
          </a:solidFill>
          <a:latin typeface="+mn-lt"/>
          <a:ea typeface="+mn-ea"/>
          <a:cs typeface="+mn-cs"/>
        </a:defRPr>
      </a:lvl2pPr>
      <a:lvl3pPr marL="4180110" algn="l" defTabSz="4180110" rtl="0" eaLnBrk="1" latinLnBrk="0" hangingPunct="1">
        <a:defRPr sz="8286" kern="1200">
          <a:solidFill>
            <a:schemeClr val="tx1"/>
          </a:solidFill>
          <a:latin typeface="+mn-lt"/>
          <a:ea typeface="+mn-ea"/>
          <a:cs typeface="+mn-cs"/>
        </a:defRPr>
      </a:lvl3pPr>
      <a:lvl4pPr marL="6270166" algn="l" defTabSz="4180110" rtl="0" eaLnBrk="1" latinLnBrk="0" hangingPunct="1">
        <a:defRPr sz="8286" kern="1200">
          <a:solidFill>
            <a:schemeClr val="tx1"/>
          </a:solidFill>
          <a:latin typeface="+mn-lt"/>
          <a:ea typeface="+mn-ea"/>
          <a:cs typeface="+mn-cs"/>
        </a:defRPr>
      </a:lvl4pPr>
      <a:lvl5pPr marL="8360221" algn="l" defTabSz="4180110" rtl="0" eaLnBrk="1" latinLnBrk="0" hangingPunct="1">
        <a:defRPr sz="8286" kern="1200">
          <a:solidFill>
            <a:schemeClr val="tx1"/>
          </a:solidFill>
          <a:latin typeface="+mn-lt"/>
          <a:ea typeface="+mn-ea"/>
          <a:cs typeface="+mn-cs"/>
        </a:defRPr>
      </a:lvl5pPr>
      <a:lvl6pPr marL="10450277" algn="l" defTabSz="4180110" rtl="0" eaLnBrk="1" latinLnBrk="0" hangingPunct="1">
        <a:defRPr sz="8286" kern="1200">
          <a:solidFill>
            <a:schemeClr val="tx1"/>
          </a:solidFill>
          <a:latin typeface="+mn-lt"/>
          <a:ea typeface="+mn-ea"/>
          <a:cs typeface="+mn-cs"/>
        </a:defRPr>
      </a:lvl6pPr>
      <a:lvl7pPr marL="12540332" algn="l" defTabSz="4180110" rtl="0" eaLnBrk="1" latinLnBrk="0" hangingPunct="1">
        <a:defRPr sz="8286" kern="1200">
          <a:solidFill>
            <a:schemeClr val="tx1"/>
          </a:solidFill>
          <a:latin typeface="+mn-lt"/>
          <a:ea typeface="+mn-ea"/>
          <a:cs typeface="+mn-cs"/>
        </a:defRPr>
      </a:lvl7pPr>
      <a:lvl8pPr marL="14630387" algn="l" defTabSz="4180110" rtl="0" eaLnBrk="1" latinLnBrk="0" hangingPunct="1">
        <a:defRPr sz="8286" kern="1200">
          <a:solidFill>
            <a:schemeClr val="tx1"/>
          </a:solidFill>
          <a:latin typeface="+mn-lt"/>
          <a:ea typeface="+mn-ea"/>
          <a:cs typeface="+mn-cs"/>
        </a:defRPr>
      </a:lvl8pPr>
      <a:lvl9pPr marL="16720444" algn="l" defTabSz="4180110" rtl="0" eaLnBrk="1" latinLnBrk="0" hangingPunct="1">
        <a:defRPr sz="828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7315200" y="1"/>
            <a:ext cx="36575998" cy="4783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dirty="0"/>
          </a:p>
        </p:txBody>
      </p:sp>
      <p:sp>
        <p:nvSpPr>
          <p:cNvPr id="31" name="Rectangle 30"/>
          <p:cNvSpPr/>
          <p:nvPr/>
        </p:nvSpPr>
        <p:spPr>
          <a:xfrm>
            <a:off x="7315200" y="4866554"/>
            <a:ext cx="36576000" cy="317094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dirty="0"/>
          </a:p>
        </p:txBody>
      </p:sp>
      <p:sp>
        <p:nvSpPr>
          <p:cNvPr id="47" name="TextBox 46"/>
          <p:cNvSpPr txBox="1"/>
          <p:nvPr/>
        </p:nvSpPr>
        <p:spPr>
          <a:xfrm>
            <a:off x="34779501" y="22955251"/>
            <a:ext cx="14750497" cy="9853338"/>
          </a:xfrm>
          <a:prstGeom prst="rect">
            <a:avLst/>
          </a:prstGeom>
          <a:noFill/>
        </p:spPr>
        <p:txBody>
          <a:bodyPr wrap="square" rtlCol="0">
            <a:spAutoFit/>
          </a:bodyPr>
          <a:lstStyle/>
          <a:p>
            <a:pPr marL="435437" indent="-435437">
              <a:buFont typeface="Arial" pitchFamily="34" charset="0"/>
              <a:buChar char="•"/>
            </a:pPr>
            <a:endParaRPr lang="en-US" sz="3429" b="1" dirty="0">
              <a:latin typeface="Arial" pitchFamily="34" charset="0"/>
              <a:cs typeface="Arial" pitchFamily="34" charset="0"/>
            </a:endParaRPr>
          </a:p>
          <a:p>
            <a:pPr marL="457200" indent="-457200">
              <a:lnSpc>
                <a:spcPct val="125000"/>
              </a:lnSpc>
              <a:buFont typeface="Arial" panose="020B0604020202020204" pitchFamily="34" charset="0"/>
              <a:buChar char="•"/>
            </a:pPr>
            <a:r>
              <a:rPr lang="en-US" sz="3000" dirty="0">
                <a:latin typeface="Arial" pitchFamily="34" charset="0"/>
                <a:cs typeface="Arial" pitchFamily="34" charset="0"/>
              </a:rPr>
              <a:t>Economic and team performance data have different effects on different elements of ticket demand</a:t>
            </a:r>
          </a:p>
          <a:p>
            <a:pPr marL="2651714" lvl="1" indent="-457200">
              <a:lnSpc>
                <a:spcPct val="125000"/>
              </a:lnSpc>
              <a:buFont typeface="Arial" panose="020B0604020202020204" pitchFamily="34" charset="0"/>
              <a:buChar char="•"/>
            </a:pPr>
            <a:r>
              <a:rPr lang="en-US" sz="3000" dirty="0">
                <a:latin typeface="Arial" pitchFamily="34" charset="0"/>
                <a:cs typeface="Arial" pitchFamily="34" charset="0"/>
              </a:rPr>
              <a:t>Unemployment is a strong predictor of attendance but not price</a:t>
            </a:r>
          </a:p>
          <a:p>
            <a:pPr marL="2651714" lvl="1" indent="-457200">
              <a:lnSpc>
                <a:spcPct val="125000"/>
              </a:lnSpc>
              <a:buFont typeface="Arial" panose="020B0604020202020204" pitchFamily="34" charset="0"/>
              <a:buChar char="•"/>
            </a:pPr>
            <a:r>
              <a:rPr lang="en-US" sz="3000" dirty="0">
                <a:latin typeface="Arial" pitchFamily="34" charset="0"/>
                <a:cs typeface="Arial" pitchFamily="34" charset="0"/>
              </a:rPr>
              <a:t>Mean annual wage is a strong predictor of non-premium ticket price but not attendance</a:t>
            </a:r>
          </a:p>
          <a:p>
            <a:pPr marL="2651714" lvl="1" indent="-457200">
              <a:lnSpc>
                <a:spcPct val="125000"/>
              </a:lnSpc>
              <a:buFont typeface="Arial" panose="020B0604020202020204" pitchFamily="34" charset="0"/>
              <a:buChar char="•"/>
            </a:pPr>
            <a:r>
              <a:rPr lang="en-US" sz="3000" dirty="0">
                <a:latin typeface="Arial" pitchFamily="34" charset="0"/>
                <a:cs typeface="Arial" pitchFamily="34" charset="0"/>
              </a:rPr>
              <a:t>When controlling for fixed-team effects, team performance variables did not affect attendance, but had (small) effects on ticket price</a:t>
            </a:r>
          </a:p>
          <a:p>
            <a:pPr marL="457200" indent="-457200">
              <a:lnSpc>
                <a:spcPct val="125000"/>
              </a:lnSpc>
              <a:buFont typeface="Arial" panose="020B0604020202020204" pitchFamily="34" charset="0"/>
              <a:buChar char="•"/>
            </a:pPr>
            <a:r>
              <a:rPr lang="en-US" sz="3000" dirty="0">
                <a:latin typeface="Arial" pitchFamily="34" charset="0"/>
                <a:cs typeface="Arial" pitchFamily="34" charset="0"/>
              </a:rPr>
              <a:t>Opening a new stadium predicted increases in attendance and ticket prices</a:t>
            </a:r>
          </a:p>
          <a:p>
            <a:pPr marL="2651714" lvl="1" indent="-457200">
              <a:lnSpc>
                <a:spcPct val="125000"/>
              </a:lnSpc>
              <a:buFont typeface="Arial" panose="020B0604020202020204" pitchFamily="34" charset="0"/>
              <a:buChar char="•"/>
            </a:pPr>
            <a:r>
              <a:rPr lang="en-US" sz="3000" dirty="0">
                <a:latin typeface="Arial" pitchFamily="34" charset="0"/>
                <a:cs typeface="Arial" pitchFamily="34" charset="0"/>
              </a:rPr>
              <a:t>The relative ticket price increase associated with a new stadium is greater for non premium tickets than for premium tickets</a:t>
            </a:r>
          </a:p>
          <a:p>
            <a:pPr marL="457200" indent="-457200">
              <a:lnSpc>
                <a:spcPct val="125000"/>
              </a:lnSpc>
              <a:buFont typeface="Arial" panose="020B0604020202020204" pitchFamily="34" charset="0"/>
              <a:buChar char="•"/>
            </a:pPr>
            <a:r>
              <a:rPr lang="en-US" sz="3000" dirty="0">
                <a:latin typeface="Arial" pitchFamily="34" charset="0"/>
                <a:cs typeface="Arial" pitchFamily="34" charset="0"/>
              </a:rPr>
              <a:t>In general, macroeconomic effects on ticket demand were stronger than team performance effects</a:t>
            </a:r>
          </a:p>
          <a:p>
            <a:pPr marL="457200" indent="-457200">
              <a:lnSpc>
                <a:spcPct val="125000"/>
              </a:lnSpc>
              <a:buFont typeface="Arial" panose="020B0604020202020204" pitchFamily="34" charset="0"/>
              <a:buChar char="•"/>
            </a:pPr>
            <a:r>
              <a:rPr lang="en-US" sz="3000" dirty="0">
                <a:latin typeface="Arial" pitchFamily="34" charset="0"/>
                <a:cs typeface="Arial" pitchFamily="34" charset="0"/>
              </a:rPr>
              <a:t>Next steps and implications: This study lays the foundation for future work that investigates to what degree NFL teams’ ticket pricing strategies were economically rational during this time</a:t>
            </a:r>
          </a:p>
          <a:p>
            <a:pPr>
              <a:lnSpc>
                <a:spcPct val="125000"/>
              </a:lnSpc>
            </a:pPr>
            <a:r>
              <a:rPr lang="en-US" sz="3000" dirty="0">
                <a:latin typeface="Arial" pitchFamily="34" charset="0"/>
                <a:cs typeface="Arial" pitchFamily="34" charset="0"/>
              </a:rPr>
              <a:t>.</a:t>
            </a:r>
          </a:p>
        </p:txBody>
      </p:sp>
      <p:sp>
        <p:nvSpPr>
          <p:cNvPr id="53" name="TextBox 52"/>
          <p:cNvSpPr txBox="1"/>
          <p:nvPr/>
        </p:nvSpPr>
        <p:spPr>
          <a:xfrm>
            <a:off x="34779501" y="22384524"/>
            <a:ext cx="14750497" cy="795924"/>
          </a:xfrm>
          <a:prstGeom prst="rect">
            <a:avLst/>
          </a:prstGeom>
          <a:noFill/>
        </p:spPr>
        <p:txBody>
          <a:bodyPr wrap="square" rtlCol="0">
            <a:spAutoFit/>
          </a:bodyPr>
          <a:lstStyle/>
          <a:p>
            <a:r>
              <a:rPr lang="en-US" sz="4572" dirty="0">
                <a:latin typeface="Arial Black" pitchFamily="34" charset="0"/>
              </a:rPr>
              <a:t>Conclusions</a:t>
            </a:r>
          </a:p>
        </p:txBody>
      </p:sp>
      <p:sp>
        <p:nvSpPr>
          <p:cNvPr id="56" name="Text Placeholder 4"/>
          <p:cNvSpPr>
            <a:spLocks noGrp="1"/>
          </p:cNvSpPr>
          <p:nvPr>
            <p:ph type="body" sz="quarter" idx="10"/>
          </p:nvPr>
        </p:nvSpPr>
        <p:spPr>
          <a:xfrm>
            <a:off x="1848570" y="552551"/>
            <a:ext cx="47681427" cy="2746861"/>
          </a:xfrm>
        </p:spPr>
        <p:txBody>
          <a:bodyPr>
            <a:noAutofit/>
          </a:bodyPr>
          <a:lstStyle/>
          <a:p>
            <a:pPr algn="ctr">
              <a:lnSpc>
                <a:spcPct val="120000"/>
              </a:lnSpc>
            </a:pPr>
            <a:r>
              <a:rPr lang="en-US" sz="7100" b="1" dirty="0">
                <a:latin typeface="Arial" pitchFamily="34" charset="0"/>
                <a:cs typeface="Arial" pitchFamily="34" charset="0"/>
              </a:rPr>
              <a:t>Is the price right? An analysis of the National Football League ticket market relative to the Great Recession</a:t>
            </a:r>
          </a:p>
        </p:txBody>
      </p:sp>
      <p:sp>
        <p:nvSpPr>
          <p:cNvPr id="57" name="Text Placeholder 41"/>
          <p:cNvSpPr>
            <a:spLocks noGrp="1"/>
          </p:cNvSpPr>
          <p:nvPr>
            <p:ph type="body" sz="quarter" idx="11"/>
          </p:nvPr>
        </p:nvSpPr>
        <p:spPr>
          <a:xfrm>
            <a:off x="8403771" y="2535293"/>
            <a:ext cx="34333543" cy="1931139"/>
          </a:xfrm>
        </p:spPr>
        <p:txBody>
          <a:bodyPr>
            <a:normAutofit/>
          </a:bodyPr>
          <a:lstStyle/>
          <a:p>
            <a:pPr algn="ctr"/>
            <a:r>
              <a:rPr lang="en-US" sz="4400" b="1" dirty="0">
                <a:latin typeface="Arial" pitchFamily="34" charset="0"/>
                <a:cs typeface="Arial" pitchFamily="34" charset="0"/>
              </a:rPr>
              <a:t>Benjamin Singer</a:t>
            </a:r>
            <a:r>
              <a:rPr lang="en-US" sz="4400" b="1" baseline="30000" dirty="0">
                <a:latin typeface="Arial" pitchFamily="34" charset="0"/>
                <a:cs typeface="Arial" pitchFamily="34" charset="0"/>
              </a:rPr>
              <a:t>1</a:t>
            </a:r>
          </a:p>
          <a:p>
            <a:pPr algn="ctr"/>
            <a:r>
              <a:rPr lang="en-US" sz="3600" dirty="0"/>
              <a:t>Graduate Student, Yale School of Management</a:t>
            </a:r>
            <a:endParaRPr lang="en-US" sz="4000" dirty="0">
              <a:latin typeface="Arial" pitchFamily="34" charset="0"/>
              <a:cs typeface="Arial" pitchFamily="34" charset="0"/>
            </a:endParaRPr>
          </a:p>
          <a:p>
            <a:pPr algn="ctr"/>
            <a:endParaRPr lang="en-US" sz="5143" dirty="0">
              <a:latin typeface="Arial" pitchFamily="34" charset="0"/>
              <a:cs typeface="Arial" pitchFamily="34" charset="0"/>
            </a:endParaRPr>
          </a:p>
        </p:txBody>
      </p:sp>
      <p:sp>
        <p:nvSpPr>
          <p:cNvPr id="59" name="TextBox 58"/>
          <p:cNvSpPr txBox="1"/>
          <p:nvPr/>
        </p:nvSpPr>
        <p:spPr>
          <a:xfrm>
            <a:off x="34779501" y="5046053"/>
            <a:ext cx="18128662" cy="795924"/>
          </a:xfrm>
          <a:prstGeom prst="rect">
            <a:avLst/>
          </a:prstGeom>
          <a:noFill/>
          <a:effectLst>
            <a:softEdge rad="31750"/>
          </a:effectLst>
        </p:spPr>
        <p:txBody>
          <a:bodyPr wrap="square" rtlCol="0">
            <a:spAutoFit/>
          </a:bodyPr>
          <a:lstStyle/>
          <a:p>
            <a:r>
              <a:rPr lang="en-US" sz="4572" dirty="0">
                <a:latin typeface="Arial Black" pitchFamily="34" charset="0"/>
              </a:rPr>
              <a:t>Results (continued)</a:t>
            </a:r>
          </a:p>
        </p:txBody>
      </p:sp>
      <p:sp>
        <p:nvSpPr>
          <p:cNvPr id="60" name="Rectangle 59"/>
          <p:cNvSpPr/>
          <p:nvPr/>
        </p:nvSpPr>
        <p:spPr>
          <a:xfrm>
            <a:off x="34792237" y="5955472"/>
            <a:ext cx="11355977" cy="78377"/>
          </a:xfrm>
          <a:prstGeom prst="rect">
            <a:avLst/>
          </a:prstGeom>
          <a:solidFill>
            <a:schemeClr val="accent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65" name="TextBox 64"/>
          <p:cNvSpPr txBox="1"/>
          <p:nvPr/>
        </p:nvSpPr>
        <p:spPr>
          <a:xfrm>
            <a:off x="1848571" y="5181328"/>
            <a:ext cx="16016262" cy="804657"/>
          </a:xfrm>
          <a:prstGeom prst="rect">
            <a:avLst/>
          </a:prstGeom>
          <a:noFill/>
          <a:effectLst>
            <a:softEdge rad="31750"/>
          </a:effectLst>
        </p:spPr>
        <p:txBody>
          <a:bodyPr wrap="square" rtlCol="0">
            <a:spAutoFit/>
          </a:bodyPr>
          <a:lstStyle/>
          <a:p>
            <a:r>
              <a:rPr lang="en-US" sz="4572" dirty="0">
                <a:latin typeface="Arial Black" pitchFamily="34" charset="0"/>
              </a:rPr>
              <a:t>Introduction</a:t>
            </a:r>
          </a:p>
        </p:txBody>
      </p:sp>
      <p:sp>
        <p:nvSpPr>
          <p:cNvPr id="66" name="Rectangle 65"/>
          <p:cNvSpPr/>
          <p:nvPr/>
        </p:nvSpPr>
        <p:spPr>
          <a:xfrm flipV="1">
            <a:off x="1676401" y="5985953"/>
            <a:ext cx="13163549" cy="45719"/>
          </a:xfrm>
          <a:prstGeom prst="rect">
            <a:avLst/>
          </a:prstGeom>
          <a:solidFill>
            <a:schemeClr val="accent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68" name="TextBox 67"/>
          <p:cNvSpPr txBox="1"/>
          <p:nvPr/>
        </p:nvSpPr>
        <p:spPr>
          <a:xfrm>
            <a:off x="16211548" y="5195193"/>
            <a:ext cx="14983813" cy="795924"/>
          </a:xfrm>
          <a:prstGeom prst="rect">
            <a:avLst/>
          </a:prstGeom>
          <a:noFill/>
          <a:effectLst>
            <a:softEdge rad="31750"/>
          </a:effectLst>
        </p:spPr>
        <p:txBody>
          <a:bodyPr wrap="square" rtlCol="0">
            <a:spAutoFit/>
          </a:bodyPr>
          <a:lstStyle/>
          <a:p>
            <a:r>
              <a:rPr lang="en-US" sz="4572" dirty="0">
                <a:latin typeface="Arial Black" pitchFamily="34" charset="0"/>
              </a:rPr>
              <a:t>Results</a:t>
            </a:r>
          </a:p>
        </p:txBody>
      </p:sp>
      <p:sp>
        <p:nvSpPr>
          <p:cNvPr id="69" name="Rectangle 68"/>
          <p:cNvSpPr/>
          <p:nvPr/>
        </p:nvSpPr>
        <p:spPr>
          <a:xfrm>
            <a:off x="16192501" y="5976423"/>
            <a:ext cx="15888422" cy="57426"/>
          </a:xfrm>
          <a:prstGeom prst="rect">
            <a:avLst/>
          </a:prstGeom>
          <a:solidFill>
            <a:schemeClr val="accent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80" name="TextBox 79"/>
          <p:cNvSpPr txBox="1"/>
          <p:nvPr/>
        </p:nvSpPr>
        <p:spPr>
          <a:xfrm>
            <a:off x="1676401" y="17061029"/>
            <a:ext cx="13163550" cy="795924"/>
          </a:xfrm>
          <a:prstGeom prst="rect">
            <a:avLst/>
          </a:prstGeom>
          <a:noFill/>
          <a:effectLst>
            <a:softEdge rad="31750"/>
          </a:effectLst>
        </p:spPr>
        <p:txBody>
          <a:bodyPr wrap="square" rtlCol="0">
            <a:spAutoFit/>
          </a:bodyPr>
          <a:lstStyle/>
          <a:p>
            <a:r>
              <a:rPr lang="en-US" sz="4572" dirty="0">
                <a:latin typeface="Arial Black" pitchFamily="34" charset="0"/>
              </a:rPr>
              <a:t>Data and Methods</a:t>
            </a:r>
          </a:p>
        </p:txBody>
      </p:sp>
      <p:sp>
        <p:nvSpPr>
          <p:cNvPr id="37" name="Rectangle 36"/>
          <p:cNvSpPr/>
          <p:nvPr/>
        </p:nvSpPr>
        <p:spPr>
          <a:xfrm>
            <a:off x="1676400" y="4569806"/>
            <a:ext cx="47986950" cy="1713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39" name="TextBox 38"/>
          <p:cNvSpPr txBox="1"/>
          <p:nvPr/>
        </p:nvSpPr>
        <p:spPr>
          <a:xfrm>
            <a:off x="1676401" y="6204857"/>
            <a:ext cx="13163550" cy="9864239"/>
          </a:xfrm>
          <a:prstGeom prst="rect">
            <a:avLst/>
          </a:prstGeom>
          <a:noFill/>
        </p:spPr>
        <p:txBody>
          <a:bodyPr wrap="square" rtlCol="0">
            <a:spAutoFit/>
          </a:bodyPr>
          <a:lstStyle/>
          <a:p>
            <a:pPr>
              <a:lnSpc>
                <a:spcPct val="125000"/>
              </a:lnSpc>
            </a:pPr>
            <a:r>
              <a:rPr lang="en-US" sz="3000" dirty="0">
                <a:latin typeface="Arial" pitchFamily="34" charset="0"/>
                <a:cs typeface="Arial" pitchFamily="34" charset="0"/>
              </a:rPr>
              <a:t>The Great Recession (December 2007 through June 2009) in the United States not only incurred widespread economic turmoil, but also was one of the few times during the last decade when National Football League (NFL) average attendance figures fell below almost full attendance. However, NFL ticket prices never decreased on average during this time. This study takes advantage of this natural experiment to analyze the macroeconomic, team performance, and other factors that influenced NFL ticket markets before, during, and after the recession.</a:t>
            </a:r>
          </a:p>
          <a:p>
            <a:pPr>
              <a:lnSpc>
                <a:spcPct val="125000"/>
              </a:lnSpc>
            </a:pPr>
            <a:endParaRPr lang="en-US" sz="3000" dirty="0">
              <a:latin typeface="Arial" pitchFamily="34" charset="0"/>
              <a:cs typeface="Arial" pitchFamily="34" charset="0"/>
            </a:endParaRPr>
          </a:p>
          <a:p>
            <a:pPr>
              <a:lnSpc>
                <a:spcPct val="125000"/>
              </a:lnSpc>
            </a:pPr>
            <a:r>
              <a:rPr lang="en-US" sz="3000" b="1" dirty="0">
                <a:solidFill>
                  <a:schemeClr val="tx2"/>
                </a:solidFill>
                <a:latin typeface="Arial" pitchFamily="34" charset="0"/>
                <a:cs typeface="Arial" pitchFamily="34" charset="0"/>
              </a:rPr>
              <a:t>Primary Research Questions</a:t>
            </a:r>
          </a:p>
          <a:p>
            <a:pPr marL="514350" indent="-514350">
              <a:lnSpc>
                <a:spcPct val="125000"/>
              </a:lnSpc>
              <a:buFont typeface="+mj-lt"/>
              <a:buAutoNum type="arabicPeriod"/>
            </a:pPr>
            <a:r>
              <a:rPr lang="en-US" sz="3000" dirty="0">
                <a:latin typeface="Arial" pitchFamily="34" charset="0"/>
                <a:cs typeface="Arial" pitchFamily="34" charset="0"/>
              </a:rPr>
              <a:t>How do local economic factors (unemployment, median wage) impact the demand for NFL tickets (ticket price and attendance) relative to team performance variables (wins, championships)?</a:t>
            </a:r>
          </a:p>
          <a:p>
            <a:pPr marL="514350" indent="-514350">
              <a:lnSpc>
                <a:spcPct val="125000"/>
              </a:lnSpc>
              <a:buFont typeface="+mj-lt"/>
              <a:buAutoNum type="arabicPeriod"/>
            </a:pPr>
            <a:r>
              <a:rPr lang="en-US" sz="3000" dirty="0">
                <a:latin typeface="Arial" pitchFamily="34" charset="0"/>
                <a:cs typeface="Arial" pitchFamily="34" charset="0"/>
              </a:rPr>
              <a:t>To what degree do these various economic and team-related factors have different effects on different elements of ticket demand (e.g., premium tickets vs. non-premium tickets)?</a:t>
            </a:r>
          </a:p>
          <a:p>
            <a:pPr>
              <a:lnSpc>
                <a:spcPct val="125000"/>
              </a:lnSpc>
            </a:pPr>
            <a:endParaRPr lang="en-US" sz="2800" dirty="0">
              <a:latin typeface="Arial" pitchFamily="34" charset="0"/>
              <a:cs typeface="Arial" pitchFamily="34" charset="0"/>
            </a:endParaRPr>
          </a:p>
        </p:txBody>
      </p:sp>
      <p:sp>
        <p:nvSpPr>
          <p:cNvPr id="41" name="TextBox 40"/>
          <p:cNvSpPr txBox="1"/>
          <p:nvPr/>
        </p:nvSpPr>
        <p:spPr>
          <a:xfrm>
            <a:off x="1676401" y="18040534"/>
            <a:ext cx="13163550" cy="17404765"/>
          </a:xfrm>
          <a:prstGeom prst="rect">
            <a:avLst/>
          </a:prstGeom>
          <a:noFill/>
        </p:spPr>
        <p:txBody>
          <a:bodyPr wrap="square" rtlCol="0">
            <a:spAutoFit/>
          </a:bodyPr>
          <a:lstStyle/>
          <a:p>
            <a:pPr>
              <a:lnSpc>
                <a:spcPct val="125000"/>
              </a:lnSpc>
            </a:pPr>
            <a:r>
              <a:rPr lang="en-US" sz="3000" b="1" dirty="0">
                <a:solidFill>
                  <a:schemeClr val="tx2"/>
                </a:solidFill>
                <a:latin typeface="Arial" pitchFamily="34" charset="0"/>
                <a:cs typeface="Arial" pitchFamily="34" charset="0"/>
              </a:rPr>
              <a:t>NFL Ticket Market Data</a:t>
            </a:r>
          </a:p>
          <a:p>
            <a:pPr marL="217719" indent="-217719">
              <a:lnSpc>
                <a:spcPct val="125000"/>
              </a:lnSpc>
              <a:buFont typeface="Arial" pitchFamily="34" charset="0"/>
              <a:buChar char="•"/>
            </a:pPr>
            <a:r>
              <a:rPr lang="en-US" sz="3000" dirty="0">
                <a:latin typeface="Arial" pitchFamily="34" charset="0"/>
                <a:cs typeface="Arial" pitchFamily="34" charset="0"/>
              </a:rPr>
              <a:t>Primary market data on average non-premium and average premium ticket prices for 30 NFL teams (Jacksonville and Buffalo excluded), courtesy of Team Marketing Report</a:t>
            </a:r>
          </a:p>
          <a:p>
            <a:pPr marL="217719" indent="-217719">
              <a:lnSpc>
                <a:spcPct val="125000"/>
              </a:lnSpc>
              <a:buFont typeface="Arial" pitchFamily="34" charset="0"/>
              <a:buChar char="•"/>
            </a:pPr>
            <a:r>
              <a:rPr lang="en-US" sz="3000" dirty="0">
                <a:latin typeface="Arial" pitchFamily="34" charset="0"/>
                <a:cs typeface="Arial" pitchFamily="34" charset="0"/>
              </a:rPr>
              <a:t>Average annual home game attendance data for the 30 teams, courtesy of ESPN</a:t>
            </a:r>
          </a:p>
          <a:p>
            <a:pPr marL="217719" indent="-217719">
              <a:lnSpc>
                <a:spcPct val="125000"/>
              </a:lnSpc>
              <a:buFont typeface="Arial" pitchFamily="34" charset="0"/>
              <a:buChar char="•"/>
            </a:pPr>
            <a:r>
              <a:rPr lang="en-US" sz="3000" dirty="0">
                <a:latin typeface="Arial" pitchFamily="34" charset="0"/>
                <a:cs typeface="Arial" pitchFamily="34" charset="0"/>
              </a:rPr>
              <a:t>Data span 11 years from 2004 – 2014, for 330 team-year observations</a:t>
            </a:r>
          </a:p>
          <a:p>
            <a:pPr>
              <a:lnSpc>
                <a:spcPct val="125000"/>
              </a:lnSpc>
            </a:pPr>
            <a:endParaRPr lang="en-US" sz="3000" dirty="0">
              <a:latin typeface="Arial" pitchFamily="34" charset="0"/>
              <a:cs typeface="Arial" pitchFamily="34" charset="0"/>
            </a:endParaRPr>
          </a:p>
          <a:p>
            <a:pPr>
              <a:lnSpc>
                <a:spcPct val="125000"/>
              </a:lnSpc>
            </a:pPr>
            <a:r>
              <a:rPr lang="en-US" sz="3000" b="1" dirty="0">
                <a:solidFill>
                  <a:schemeClr val="tx2"/>
                </a:solidFill>
                <a:latin typeface="Arial" pitchFamily="34" charset="0"/>
                <a:cs typeface="Arial" pitchFamily="34" charset="0"/>
              </a:rPr>
              <a:t>Local Macroeconomic Data</a:t>
            </a:r>
          </a:p>
          <a:p>
            <a:pPr marL="217719" indent="-217719">
              <a:lnSpc>
                <a:spcPct val="125000"/>
              </a:lnSpc>
              <a:buFont typeface="Arial" pitchFamily="34" charset="0"/>
              <a:buChar char="•"/>
            </a:pPr>
            <a:r>
              <a:rPr lang="en-US" sz="3000" dirty="0">
                <a:latin typeface="Arial" pitchFamily="34" charset="0"/>
                <a:cs typeface="Arial" pitchFamily="34" charset="0"/>
              </a:rPr>
              <a:t>Annual average unemployment rate and median wage for each local major metropolitan area corresponding with an NFL franchise, courtesy of the Bureau of Labor Statistics from 2004 - 2014</a:t>
            </a:r>
          </a:p>
          <a:p>
            <a:pPr>
              <a:lnSpc>
                <a:spcPct val="125000"/>
              </a:lnSpc>
            </a:pPr>
            <a:endParaRPr lang="en-US" sz="3000" dirty="0">
              <a:solidFill>
                <a:schemeClr val="tx2"/>
              </a:solidFill>
              <a:latin typeface="Arial" pitchFamily="34" charset="0"/>
              <a:cs typeface="Arial" pitchFamily="34" charset="0"/>
            </a:endParaRPr>
          </a:p>
          <a:p>
            <a:pPr>
              <a:lnSpc>
                <a:spcPct val="125000"/>
              </a:lnSpc>
            </a:pPr>
            <a:r>
              <a:rPr lang="en-US" sz="3000" b="1" dirty="0">
                <a:solidFill>
                  <a:schemeClr val="tx2"/>
                </a:solidFill>
                <a:latin typeface="Arial" pitchFamily="34" charset="0"/>
                <a:cs typeface="Arial" pitchFamily="34" charset="0"/>
              </a:rPr>
              <a:t>Team Performance Data</a:t>
            </a:r>
          </a:p>
          <a:p>
            <a:pPr marL="217719" indent="-217719">
              <a:lnSpc>
                <a:spcPct val="125000"/>
              </a:lnSpc>
              <a:buFont typeface="Arial" pitchFamily="34" charset="0"/>
              <a:buChar char="•"/>
            </a:pPr>
            <a:r>
              <a:rPr lang="en-US" sz="3000" dirty="0">
                <a:latin typeface="Arial" pitchFamily="34" charset="0"/>
                <a:cs typeface="Arial" pitchFamily="34" charset="0"/>
              </a:rPr>
              <a:t>Prior year team wins, whether the team won the Super Bowl the prior year</a:t>
            </a:r>
          </a:p>
          <a:p>
            <a:pPr marL="217719" indent="-217719">
              <a:lnSpc>
                <a:spcPct val="125000"/>
              </a:lnSpc>
              <a:buFont typeface="Arial" pitchFamily="34" charset="0"/>
              <a:buChar char="•"/>
            </a:pPr>
            <a:endParaRPr lang="en-US" sz="3000" dirty="0">
              <a:solidFill>
                <a:schemeClr val="tx2"/>
              </a:solidFill>
              <a:latin typeface="Arial" pitchFamily="34" charset="0"/>
              <a:cs typeface="Arial" pitchFamily="34" charset="0"/>
            </a:endParaRPr>
          </a:p>
          <a:p>
            <a:pPr>
              <a:lnSpc>
                <a:spcPct val="125000"/>
              </a:lnSpc>
            </a:pPr>
            <a:r>
              <a:rPr lang="en-US" sz="3000" b="1" dirty="0">
                <a:solidFill>
                  <a:schemeClr val="tx2"/>
                </a:solidFill>
                <a:latin typeface="Arial" pitchFamily="34" charset="0"/>
                <a:cs typeface="Arial" pitchFamily="34" charset="0"/>
              </a:rPr>
              <a:t>Data on Other Factors Affecting NFL Ticket Demand</a:t>
            </a:r>
          </a:p>
          <a:p>
            <a:pPr marL="217719" indent="-217719">
              <a:lnSpc>
                <a:spcPct val="125000"/>
              </a:lnSpc>
              <a:buFont typeface="Arial" pitchFamily="34" charset="0"/>
              <a:buChar char="•"/>
            </a:pPr>
            <a:r>
              <a:rPr lang="en-US" sz="3000" dirty="0">
                <a:latin typeface="Arial" pitchFamily="34" charset="0"/>
                <a:cs typeface="Arial" pitchFamily="34" charset="0"/>
              </a:rPr>
              <a:t>Winning percentage of local professional sports substitutes (MLB, NBA, NHL teams), opening of a new stadium, beer and parking prices</a:t>
            </a:r>
            <a:endParaRPr lang="en-US" sz="3000" dirty="0">
              <a:solidFill>
                <a:schemeClr val="tx2"/>
              </a:solidFill>
              <a:latin typeface="Arial" pitchFamily="34" charset="0"/>
              <a:cs typeface="Arial" pitchFamily="34" charset="0"/>
            </a:endParaRPr>
          </a:p>
          <a:p>
            <a:pPr marL="217719" indent="-217719">
              <a:lnSpc>
                <a:spcPct val="125000"/>
              </a:lnSpc>
              <a:buFont typeface="Arial" pitchFamily="34" charset="0"/>
              <a:buChar char="•"/>
            </a:pPr>
            <a:endParaRPr lang="en-US" sz="3000" dirty="0">
              <a:solidFill>
                <a:schemeClr val="tx2"/>
              </a:solidFill>
              <a:latin typeface="Arial" pitchFamily="34" charset="0"/>
              <a:cs typeface="Arial" pitchFamily="34" charset="0"/>
            </a:endParaRPr>
          </a:p>
          <a:p>
            <a:pPr>
              <a:lnSpc>
                <a:spcPct val="125000"/>
              </a:lnSpc>
            </a:pPr>
            <a:r>
              <a:rPr lang="en-US" sz="3000" b="1" dirty="0">
                <a:solidFill>
                  <a:schemeClr val="tx2"/>
                </a:solidFill>
                <a:latin typeface="Arial" pitchFamily="34" charset="0"/>
                <a:cs typeface="Arial" pitchFamily="34" charset="0"/>
              </a:rPr>
              <a:t>Study Design and Analysis</a:t>
            </a:r>
          </a:p>
          <a:p>
            <a:pPr>
              <a:lnSpc>
                <a:spcPct val="125000"/>
              </a:lnSpc>
            </a:pPr>
            <a:r>
              <a:rPr lang="en-US" sz="3000" dirty="0">
                <a:latin typeface="Arial" pitchFamily="34" charset="0"/>
                <a:cs typeface="Arial" pitchFamily="34" charset="0"/>
              </a:rPr>
              <a:t>All models use linear regression with team-based fixed effects and a </a:t>
            </a:r>
            <a:r>
              <a:rPr lang="en-US" sz="3000" dirty="0" err="1">
                <a:latin typeface="Arial" pitchFamily="34" charset="0"/>
                <a:cs typeface="Arial" pitchFamily="34" charset="0"/>
              </a:rPr>
              <a:t>Prais-Winsten</a:t>
            </a:r>
            <a:r>
              <a:rPr lang="en-US" sz="3000" dirty="0">
                <a:latin typeface="Arial" pitchFamily="34" charset="0"/>
                <a:cs typeface="Arial" pitchFamily="34" charset="0"/>
              </a:rPr>
              <a:t> specification for panel-corrected errors. The fixed effects specification accounts for the possibility of large disparities in baseline values of dependent variables (e.g., attendance, ticket prices) for different teams. The </a:t>
            </a:r>
            <a:r>
              <a:rPr lang="en-US" sz="3000" dirty="0" err="1">
                <a:latin typeface="Arial" pitchFamily="34" charset="0"/>
                <a:cs typeface="Arial" pitchFamily="34" charset="0"/>
              </a:rPr>
              <a:t>Prais-Winsten</a:t>
            </a:r>
            <a:r>
              <a:rPr lang="en-US" sz="3000" dirty="0">
                <a:latin typeface="Arial" pitchFamily="34" charset="0"/>
                <a:cs typeface="Arial" pitchFamily="34" charset="0"/>
              </a:rPr>
              <a:t> estimation controls for serial correlation between the errors in autoregressive models.  Additionally, I include independent dummy variables for each year (except for 2004, which is used as the baseline year) to account for annual NFL-wide fluctuations in variables. </a:t>
            </a:r>
          </a:p>
        </p:txBody>
      </p:sp>
      <p:sp>
        <p:nvSpPr>
          <p:cNvPr id="44" name="TextBox 43"/>
          <p:cNvSpPr txBox="1"/>
          <p:nvPr/>
        </p:nvSpPr>
        <p:spPr>
          <a:xfrm>
            <a:off x="34876376" y="18242011"/>
            <a:ext cx="14859000" cy="2437590"/>
          </a:xfrm>
          <a:prstGeom prst="rect">
            <a:avLst/>
          </a:prstGeom>
          <a:noFill/>
          <a:ln w="6350">
            <a:noFill/>
          </a:ln>
        </p:spPr>
        <p:txBody>
          <a:bodyPr wrap="square" rtlCol="0">
            <a:spAutoFit/>
          </a:bodyPr>
          <a:lstStyle/>
          <a:p>
            <a:pPr marL="457200" indent="-457200">
              <a:lnSpc>
                <a:spcPct val="125000"/>
              </a:lnSpc>
              <a:buFont typeface="Arial" panose="020B0604020202020204" pitchFamily="34" charset="0"/>
              <a:buChar char="•"/>
            </a:pPr>
            <a:r>
              <a:rPr lang="en-US" sz="3048" dirty="0">
                <a:latin typeface="Arial" pitchFamily="34" charset="0"/>
                <a:cs typeface="Arial" pitchFamily="34" charset="0"/>
              </a:rPr>
              <a:t>Price data – no information on secondary ticket market, which is potentially more robust, dynamic, and nuanced in terms of its ability to capture the impact of macroeconomic conditions on consumer decisions</a:t>
            </a:r>
          </a:p>
          <a:p>
            <a:pPr marL="457200" indent="-457200">
              <a:lnSpc>
                <a:spcPct val="125000"/>
              </a:lnSpc>
              <a:buFont typeface="Arial" panose="020B0604020202020204" pitchFamily="34" charset="0"/>
              <a:buChar char="•"/>
            </a:pPr>
            <a:r>
              <a:rPr lang="en-US" sz="3048" dirty="0">
                <a:latin typeface="Arial" pitchFamily="34" charset="0"/>
                <a:cs typeface="Arial" pitchFamily="34" charset="0"/>
              </a:rPr>
              <a:t>No reliable estimate for the relative proportion of premium vs. non-premium tickets</a:t>
            </a:r>
          </a:p>
        </p:txBody>
      </p:sp>
      <p:sp>
        <p:nvSpPr>
          <p:cNvPr id="72" name="Rectangle 71"/>
          <p:cNvSpPr/>
          <p:nvPr/>
        </p:nvSpPr>
        <p:spPr>
          <a:xfrm>
            <a:off x="34716037" y="23353474"/>
            <a:ext cx="11359059" cy="78377"/>
          </a:xfrm>
          <a:prstGeom prst="rect">
            <a:avLst/>
          </a:prstGeom>
          <a:solidFill>
            <a:schemeClr val="accent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43" name="Rectangle 42"/>
          <p:cNvSpPr/>
          <p:nvPr/>
        </p:nvSpPr>
        <p:spPr>
          <a:xfrm flipV="1">
            <a:off x="1676399" y="17945212"/>
            <a:ext cx="13163551" cy="69326"/>
          </a:xfrm>
          <a:prstGeom prst="rect">
            <a:avLst/>
          </a:prstGeom>
          <a:solidFill>
            <a:schemeClr val="accent1"/>
          </a:solid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2049" name="Rectangle 1"/>
          <p:cNvSpPr>
            <a:spLocks noChangeArrowheads="1"/>
          </p:cNvSpPr>
          <p:nvPr/>
        </p:nvSpPr>
        <p:spPr bwMode="auto">
          <a:xfrm>
            <a:off x="7315201" y="-263790"/>
            <a:ext cx="175938" cy="527580"/>
          </a:xfrm>
          <a:prstGeom prst="rect">
            <a:avLst/>
          </a:prstGeom>
          <a:noFill/>
          <a:ln w="9525">
            <a:noFill/>
            <a:miter lim="800000"/>
            <a:headEnd/>
            <a:tailEnd/>
          </a:ln>
          <a:effectLst/>
        </p:spPr>
        <p:txBody>
          <a:bodyPr vert="horz" wrap="none" lIns="87086" tIns="0" rIns="87086" bIns="0" numCol="1" anchor="ctr" anchorCtr="0" compatLnSpc="1">
            <a:prstTxWarp prst="textNoShape">
              <a:avLst/>
            </a:prstTxWarp>
            <a:spAutoFit/>
          </a:bodyPr>
          <a:lstStyle/>
          <a:p>
            <a:pPr defTabSz="870875" fontAlgn="base">
              <a:spcBef>
                <a:spcPct val="0"/>
              </a:spcBef>
              <a:spcAft>
                <a:spcPct val="0"/>
              </a:spcAft>
            </a:pPr>
            <a:endParaRPr lang="en-US" sz="1714" dirty="0">
              <a:latin typeface="Arial" pitchFamily="34" charset="0"/>
              <a:cs typeface="Arial" pitchFamily="34" charset="0"/>
            </a:endParaRPr>
          </a:p>
          <a:p>
            <a:pPr defTabSz="870875" eaLnBrk="0" fontAlgn="base" hangingPunct="0">
              <a:spcBef>
                <a:spcPct val="0"/>
              </a:spcBef>
              <a:spcAft>
                <a:spcPct val="0"/>
              </a:spcAft>
            </a:pPr>
            <a:endParaRPr lang="en-US" sz="1714" dirty="0">
              <a:latin typeface="Arial" pitchFamily="34" charset="0"/>
              <a:cs typeface="Arial" pitchFamily="34" charset="0"/>
            </a:endParaRPr>
          </a:p>
        </p:txBody>
      </p:sp>
      <p:sp>
        <p:nvSpPr>
          <p:cNvPr id="50" name="TextBox 49"/>
          <p:cNvSpPr txBox="1"/>
          <p:nvPr/>
        </p:nvSpPr>
        <p:spPr>
          <a:xfrm>
            <a:off x="16211549" y="6357258"/>
            <a:ext cx="17068801" cy="9268884"/>
          </a:xfrm>
          <a:prstGeom prst="rect">
            <a:avLst/>
          </a:prstGeom>
          <a:noFill/>
        </p:spPr>
        <p:txBody>
          <a:bodyPr wrap="square" rtlCol="0">
            <a:spAutoFit/>
          </a:bodyPr>
          <a:lstStyle/>
          <a:p>
            <a:pPr>
              <a:lnSpc>
                <a:spcPct val="125000"/>
              </a:lnSpc>
            </a:pPr>
            <a:r>
              <a:rPr lang="en-US" sz="3000" dirty="0">
                <a:latin typeface="Arial" pitchFamily="34" charset="0"/>
                <a:cs typeface="Arial" pitchFamily="34" charset="0"/>
              </a:rPr>
              <a:t>Over the 300 team-year observations from 2005 – 2014, various models show (see Tables 1 and 2 for more details for attendance and non-premium ticket price models):</a:t>
            </a:r>
            <a:endParaRPr lang="en-US" sz="3000" b="1" dirty="0">
              <a:latin typeface="Arial" pitchFamily="34" charset="0"/>
              <a:cs typeface="Arial" pitchFamily="34" charset="0"/>
            </a:endParaRP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Annual attendance decreases 1.34% for every </a:t>
            </a:r>
          </a:p>
          <a:p>
            <a:pPr marL="1257300" lvl="1">
              <a:lnSpc>
                <a:spcPct val="125000"/>
              </a:lnSpc>
            </a:pPr>
            <a:r>
              <a:rPr lang="en-US" sz="3000" dirty="0">
                <a:latin typeface="Arial" pitchFamily="34" charset="0"/>
                <a:cs typeface="Arial" pitchFamily="34" charset="0"/>
              </a:rPr>
              <a:t>one percent increase in local unemployment</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New stadia opening are associated with a $20.30 </a:t>
            </a:r>
          </a:p>
          <a:p>
            <a:pPr marL="1257300" lvl="1">
              <a:lnSpc>
                <a:spcPct val="125000"/>
              </a:lnSpc>
            </a:pPr>
            <a:r>
              <a:rPr lang="en-US" sz="3000" dirty="0">
                <a:latin typeface="Arial" pitchFamily="34" charset="0"/>
                <a:cs typeface="Arial" pitchFamily="34" charset="0"/>
              </a:rPr>
              <a:t>increase in non-premium ticket prices and a </a:t>
            </a:r>
          </a:p>
          <a:p>
            <a:pPr marL="1257300" lvl="1">
              <a:lnSpc>
                <a:spcPct val="125000"/>
              </a:lnSpc>
            </a:pPr>
            <a:r>
              <a:rPr lang="en-US" sz="3000" dirty="0">
                <a:latin typeface="Arial" pitchFamily="34" charset="0"/>
                <a:cs typeface="Arial" pitchFamily="34" charset="0"/>
              </a:rPr>
              <a:t>$43.08 increase in premium ticket prices</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Winning rates of local MLB, NBA, and NHL teams </a:t>
            </a:r>
          </a:p>
          <a:p>
            <a:pPr marL="1257300" lvl="1">
              <a:lnSpc>
                <a:spcPct val="125000"/>
              </a:lnSpc>
            </a:pPr>
            <a:r>
              <a:rPr lang="en-US" sz="3000" dirty="0">
                <a:latin typeface="Arial" pitchFamily="34" charset="0"/>
                <a:cs typeface="Arial" pitchFamily="34" charset="0"/>
              </a:rPr>
              <a:t>do not appear to have significant associations with</a:t>
            </a:r>
          </a:p>
          <a:p>
            <a:pPr marL="1257300" lvl="1">
              <a:lnSpc>
                <a:spcPct val="125000"/>
              </a:lnSpc>
            </a:pPr>
            <a:r>
              <a:rPr lang="en-US" sz="3000" dirty="0">
                <a:latin typeface="Arial" pitchFamily="34" charset="0"/>
                <a:cs typeface="Arial" pitchFamily="34" charset="0"/>
              </a:rPr>
              <a:t>attendance or ticket prices</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Prior year wins and championships (winning the </a:t>
            </a:r>
          </a:p>
          <a:p>
            <a:pPr marL="1257300" lvl="1">
              <a:lnSpc>
                <a:spcPct val="125000"/>
              </a:lnSpc>
            </a:pPr>
            <a:r>
              <a:rPr lang="en-US" sz="3000" dirty="0">
                <a:latin typeface="Arial" pitchFamily="34" charset="0"/>
                <a:cs typeface="Arial" pitchFamily="34" charset="0"/>
              </a:rPr>
              <a:t>Super Bowl) do not have significant associations with attendance or premium ticket price</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Every prior year win is associated with a $0.17 increase in non-premium ticket price</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Winning the Super Bowl is associated with a $2.35 increase in non-premium ticket price</a:t>
            </a:r>
          </a:p>
          <a:p>
            <a:pPr marL="1284229" lvl="1" indent="-457200">
              <a:lnSpc>
                <a:spcPct val="125000"/>
              </a:lnSpc>
              <a:buFont typeface="Arial" panose="020B0604020202020204" pitchFamily="34" charset="0"/>
              <a:buChar char="•"/>
            </a:pPr>
            <a:r>
              <a:rPr lang="en-US" sz="3000" dirty="0">
                <a:latin typeface="Arial" pitchFamily="34" charset="0"/>
                <a:cs typeface="Arial" pitchFamily="34" charset="0"/>
              </a:rPr>
              <a:t>Robustness checks (example: Figure 1) indicate that a linear model seems reasonable for the attendance and ticket price models</a:t>
            </a:r>
          </a:p>
        </p:txBody>
      </p:sp>
      <p:sp>
        <p:nvSpPr>
          <p:cNvPr id="58" name="TextBox 57"/>
          <p:cNvSpPr txBox="1"/>
          <p:nvPr/>
        </p:nvSpPr>
        <p:spPr>
          <a:xfrm>
            <a:off x="17749745" y="16766722"/>
            <a:ext cx="15226711" cy="553998"/>
          </a:xfrm>
          <a:prstGeom prst="rect">
            <a:avLst/>
          </a:prstGeom>
          <a:noFill/>
          <a:ln>
            <a:noFill/>
          </a:ln>
        </p:spPr>
        <p:txBody>
          <a:bodyPr wrap="square" rtlCol="0">
            <a:spAutoFit/>
          </a:bodyPr>
          <a:lstStyle/>
          <a:p>
            <a:r>
              <a:rPr lang="en-US" sz="3000" b="1" dirty="0">
                <a:latin typeface="+mj-lt"/>
                <a:cs typeface="Arial" pitchFamily="34" charset="0"/>
              </a:rPr>
              <a:t>Table 1. </a:t>
            </a:r>
            <a:r>
              <a:rPr lang="en-US" sz="3000" b="1" dirty="0" err="1">
                <a:latin typeface="+mj-lt"/>
                <a:cs typeface="Arial" pitchFamily="34" charset="0"/>
              </a:rPr>
              <a:t>Prais-Winsten</a:t>
            </a:r>
            <a:r>
              <a:rPr lang="en-US" sz="3000" b="1" dirty="0">
                <a:latin typeface="+mj-lt"/>
                <a:cs typeface="Arial" pitchFamily="34" charset="0"/>
              </a:rPr>
              <a:t> fixed effects regression results for attendance (percent)</a:t>
            </a:r>
            <a:endParaRPr lang="en-US" sz="3000" dirty="0">
              <a:latin typeface="+mj-lt"/>
              <a:cs typeface="Arial" pitchFamily="34" charset="0"/>
            </a:endParaRPr>
          </a:p>
        </p:txBody>
      </p:sp>
      <p:sp>
        <p:nvSpPr>
          <p:cNvPr id="71" name="TextBox 70"/>
          <p:cNvSpPr txBox="1"/>
          <p:nvPr/>
        </p:nvSpPr>
        <p:spPr>
          <a:xfrm>
            <a:off x="34851527" y="17124988"/>
            <a:ext cx="14750498" cy="818421"/>
          </a:xfrm>
          <a:prstGeom prst="rect">
            <a:avLst/>
          </a:prstGeom>
          <a:noFill/>
        </p:spPr>
        <p:txBody>
          <a:bodyPr wrap="square" rtlCol="0">
            <a:spAutoFit/>
          </a:bodyPr>
          <a:lstStyle/>
          <a:p>
            <a:r>
              <a:rPr lang="en-US" sz="4572" dirty="0">
                <a:latin typeface="Arial Black" pitchFamily="34" charset="0"/>
              </a:rPr>
              <a:t>Limitations</a:t>
            </a:r>
            <a:endParaRPr lang="en-US" sz="8286" dirty="0"/>
          </a:p>
        </p:txBody>
      </p:sp>
      <p:sp>
        <p:nvSpPr>
          <p:cNvPr id="74" name="Rectangle 73"/>
          <p:cNvSpPr/>
          <p:nvPr/>
        </p:nvSpPr>
        <p:spPr>
          <a:xfrm>
            <a:off x="34851527" y="18123796"/>
            <a:ext cx="9242369" cy="78377"/>
          </a:xfrm>
          <a:prstGeom prst="rect">
            <a:avLst/>
          </a:prstGeom>
          <a:solidFill>
            <a:schemeClr val="accent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143"/>
          </a:p>
        </p:txBody>
      </p:sp>
      <p:sp>
        <p:nvSpPr>
          <p:cNvPr id="46" name="TextBox 45"/>
          <p:cNvSpPr txBox="1"/>
          <p:nvPr/>
        </p:nvSpPr>
        <p:spPr>
          <a:xfrm>
            <a:off x="34696987" y="6140579"/>
            <a:ext cx="18128662" cy="561372"/>
          </a:xfrm>
          <a:prstGeom prst="rect">
            <a:avLst/>
          </a:prstGeom>
          <a:noFill/>
          <a:ln>
            <a:noFill/>
          </a:ln>
        </p:spPr>
        <p:txBody>
          <a:bodyPr wrap="square" rtlCol="0">
            <a:spAutoFit/>
          </a:bodyPr>
          <a:lstStyle/>
          <a:p>
            <a:r>
              <a:rPr lang="en-US" sz="3000" b="1" dirty="0"/>
              <a:t>Table 2. </a:t>
            </a:r>
            <a:r>
              <a:rPr lang="en-US" sz="3000" b="1" dirty="0" err="1"/>
              <a:t>Prais-Winsten</a:t>
            </a:r>
            <a:r>
              <a:rPr lang="en-US" sz="3000" b="1" dirty="0"/>
              <a:t> fixed effects regression results for non-premium ticket price (dollars)</a:t>
            </a:r>
            <a:endParaRPr lang="en-US" sz="3000" dirty="0">
              <a:latin typeface="Arial" pitchFamily="34" charset="0"/>
              <a:cs typeface="Arial" pitchFamily="34" charset="0"/>
            </a:endParaRPr>
          </a:p>
        </p:txBody>
      </p:sp>
      <p:pic>
        <p:nvPicPr>
          <p:cNvPr id="7" name="Picture 6"/>
          <p:cNvPicPr>
            <a:picLocks noChangeAspect="1"/>
          </p:cNvPicPr>
          <p:nvPr/>
        </p:nvPicPr>
        <p:blipFill>
          <a:blip r:embed="rId3"/>
          <a:stretch>
            <a:fillRect/>
          </a:stretch>
        </p:blipFill>
        <p:spPr>
          <a:xfrm>
            <a:off x="18435545" y="17366459"/>
            <a:ext cx="15226711" cy="10100167"/>
          </a:xfrm>
          <a:prstGeom prst="rect">
            <a:avLst/>
          </a:prstGeom>
        </p:spPr>
      </p:pic>
      <p:pic>
        <p:nvPicPr>
          <p:cNvPr id="8" name="Picture 7"/>
          <p:cNvPicPr>
            <a:picLocks noChangeAspect="1"/>
          </p:cNvPicPr>
          <p:nvPr/>
        </p:nvPicPr>
        <p:blipFill>
          <a:blip r:embed="rId4"/>
          <a:stretch>
            <a:fillRect/>
          </a:stretch>
        </p:blipFill>
        <p:spPr>
          <a:xfrm>
            <a:off x="35224173" y="6723826"/>
            <a:ext cx="15232671" cy="10104120"/>
          </a:xfrm>
          <a:prstGeom prst="rect">
            <a:avLst/>
          </a:prstGeom>
        </p:spPr>
      </p:pic>
      <p:pic>
        <p:nvPicPr>
          <p:cNvPr id="9" name="Picture 8"/>
          <p:cNvPicPr>
            <a:picLocks noChangeAspect="1"/>
          </p:cNvPicPr>
          <p:nvPr/>
        </p:nvPicPr>
        <p:blipFill>
          <a:blip r:embed="rId5"/>
          <a:stretch>
            <a:fillRect/>
          </a:stretch>
        </p:blipFill>
        <p:spPr>
          <a:xfrm>
            <a:off x="19304884" y="28358459"/>
            <a:ext cx="9968005" cy="7305832"/>
          </a:xfrm>
          <a:prstGeom prst="rect">
            <a:avLst/>
          </a:prstGeom>
        </p:spPr>
      </p:pic>
      <p:sp>
        <p:nvSpPr>
          <p:cNvPr id="70" name="TextBox 69"/>
          <p:cNvSpPr txBox="1"/>
          <p:nvPr/>
        </p:nvSpPr>
        <p:spPr>
          <a:xfrm>
            <a:off x="17864833" y="27462840"/>
            <a:ext cx="15226711" cy="553998"/>
          </a:xfrm>
          <a:prstGeom prst="rect">
            <a:avLst/>
          </a:prstGeom>
          <a:noFill/>
          <a:ln>
            <a:noFill/>
          </a:ln>
        </p:spPr>
        <p:txBody>
          <a:bodyPr wrap="square" rtlCol="0">
            <a:spAutoFit/>
          </a:bodyPr>
          <a:lstStyle/>
          <a:p>
            <a:r>
              <a:rPr lang="en-US" sz="3000" b="1" dirty="0">
                <a:latin typeface="+mj-lt"/>
                <a:cs typeface="Arial" panose="020B0604020202020204" pitchFamily="34" charset="0"/>
              </a:rPr>
              <a:t>Figure 1. Scatter plots of residuals (y-axis) vs. predicted values (x-axis) for attendance</a:t>
            </a:r>
            <a:endParaRPr lang="en-US" sz="3000" dirty="0">
              <a:latin typeface="+mj-lt"/>
              <a:cs typeface="Arial" panose="020B0604020202020204" pitchFamily="34" charset="0"/>
            </a:endParaRPr>
          </a:p>
        </p:txBody>
      </p:sp>
      <p:sp>
        <p:nvSpPr>
          <p:cNvPr id="11" name="TextBox 10"/>
          <p:cNvSpPr txBox="1"/>
          <p:nvPr/>
        </p:nvSpPr>
        <p:spPr>
          <a:xfrm>
            <a:off x="34696987" y="33379315"/>
            <a:ext cx="14833010" cy="1015663"/>
          </a:xfrm>
          <a:prstGeom prst="rect">
            <a:avLst/>
          </a:prstGeom>
          <a:noFill/>
        </p:spPr>
        <p:txBody>
          <a:bodyPr wrap="square" rtlCol="0">
            <a:spAutoFit/>
          </a:bodyPr>
          <a:lstStyle/>
          <a:p>
            <a:r>
              <a:rPr lang="en-US" sz="3000" i="1" baseline="30000" dirty="0"/>
              <a:t>1</a:t>
            </a:r>
            <a:r>
              <a:rPr lang="en-US" sz="3000" i="1" dirty="0"/>
              <a:t>Work conducted as partial qualification for master’s degree in Quantitative Methods in the Social Sciences at Columbia University. Dr. Benjamin Goodrich advised my work on this project.</a:t>
            </a:r>
          </a:p>
        </p:txBody>
      </p:sp>
    </p:spTree>
    <p:extLst>
      <p:ext uri="{BB962C8B-B14F-4D97-AF65-F5344CB8AC3E}">
        <p14:creationId xmlns:p14="http://schemas.microsoft.com/office/powerpoint/2010/main" val="21509164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6608</TotalTime>
  <Words>866</Words>
  <Application>Microsoft Office PowerPoint</Application>
  <PresentationFormat>Custom</PresentationFormat>
  <Paragraphs>61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Black</vt:lpstr>
      <vt:lpstr>Arial Rounded MT Bold</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of a scientific poster</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Glickman, Mark</cp:lastModifiedBy>
  <cp:revision>510</cp:revision>
  <dcterms:created xsi:type="dcterms:W3CDTF">2013-02-18T18:40:33Z</dcterms:created>
  <dcterms:modified xsi:type="dcterms:W3CDTF">2023-06-26T15:55:05Z</dcterms:modified>
  <cp:category>research posters template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