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7" r:id="rId7"/>
    <p:sldId id="261" r:id="rId8"/>
    <p:sldId id="268" r:id="rId9"/>
    <p:sldId id="269" r:id="rId10"/>
    <p:sldId id="275" r:id="rId11"/>
    <p:sldId id="262" r:id="rId12"/>
    <p:sldId id="270" r:id="rId13"/>
    <p:sldId id="274" r:id="rId14"/>
    <p:sldId id="263" r:id="rId15"/>
    <p:sldId id="271" r:id="rId16"/>
    <p:sldId id="276" r:id="rId17"/>
    <p:sldId id="264" r:id="rId18"/>
    <p:sldId id="272" r:id="rId19"/>
    <p:sldId id="266" r:id="rId20"/>
    <p:sldId id="273" r:id="rId21"/>
    <p:sldId id="265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336" y="-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92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6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60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950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40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207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732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674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94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2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21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E6B24-CDAE-4D35-8317-32B10CA4AF14}" type="datetimeFigureOut">
              <a:rPr lang="en-US" smtClean="0"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3356F-9E48-4F04-A29C-7BA885BA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250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Football under Pressure:</a:t>
            </a:r>
            <a:br>
              <a:rPr lang="en-US" dirty="0" smtClean="0"/>
            </a:br>
            <a:r>
              <a:rPr lang="en-US" sz="4200" dirty="0" smtClean="0"/>
              <a:t>Assessing Malfeasance in </a:t>
            </a:r>
            <a:r>
              <a:rPr lang="en-US" sz="4200" dirty="0" err="1" smtClean="0"/>
              <a:t>Deflategate</a:t>
            </a:r>
            <a:endParaRPr lang="en-US" sz="4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Stan Veuger</a:t>
            </a:r>
          </a:p>
          <a:p>
            <a:r>
              <a:rPr lang="en-US" dirty="0" smtClean="0"/>
              <a:t>American Enterprise Institute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026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Alleged Malfeasance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Indianapolis Colts and NFL accuse New England Patriots of cheating</a:t>
            </a:r>
          </a:p>
          <a:p>
            <a:r>
              <a:rPr lang="en-US" dirty="0" smtClean="0"/>
              <a:t>Supposedly deflated footballs before AFC Championship game</a:t>
            </a:r>
          </a:p>
          <a:p>
            <a:r>
              <a:rPr lang="en-US" dirty="0" smtClean="0"/>
              <a:t>Initial reports: 11 out of 12 footballs 2.0 psi below minimum</a:t>
            </a:r>
          </a:p>
          <a:p>
            <a:r>
              <a:rPr lang="en-US" dirty="0" smtClean="0"/>
              <a:t>Drawn-out legal and media drama </a:t>
            </a:r>
            <a:r>
              <a:rPr lang="en-US" dirty="0" smtClean="0"/>
              <a:t>ensues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70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r>
              <a:rPr lang="en-US" dirty="0" smtClean="0"/>
              <a:t>January 18: AFC Championship Game</a:t>
            </a:r>
          </a:p>
          <a:p>
            <a:pPr lvl="2"/>
            <a:r>
              <a:rPr lang="en-US" dirty="0" smtClean="0"/>
              <a:t>Colts – Pats 7-45</a:t>
            </a:r>
          </a:p>
          <a:p>
            <a:r>
              <a:rPr lang="en-US" dirty="0" smtClean="0"/>
              <a:t>May 6: Wells Report Released</a:t>
            </a:r>
          </a:p>
          <a:p>
            <a:r>
              <a:rPr lang="en-US" dirty="0" smtClean="0"/>
              <a:t>May 11: Goodell Punishes Brady, Patriots</a:t>
            </a:r>
          </a:p>
          <a:p>
            <a:r>
              <a:rPr lang="en-US" dirty="0" smtClean="0"/>
              <a:t>June 23: Brady Appeal Hearing</a:t>
            </a:r>
          </a:p>
          <a:p>
            <a:r>
              <a:rPr lang="en-US" dirty="0" smtClean="0"/>
              <a:t>July 28: Goodell Upholds Sanctions</a:t>
            </a:r>
          </a:p>
          <a:p>
            <a:r>
              <a:rPr lang="en-US" dirty="0" smtClean="0"/>
              <a:t>September 3: Federal Judge Vacates Sanctions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908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295400"/>
            <a:ext cx="5332767" cy="4660220"/>
          </a:xfrm>
        </p:spPr>
      </p:pic>
    </p:spTree>
    <p:extLst>
      <p:ext uri="{BB962C8B-B14F-4D97-AF65-F5344CB8AC3E}">
        <p14:creationId xmlns:p14="http://schemas.microsoft.com/office/powerpoint/2010/main" val="1820628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Wells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NFL hires Ted Wells et al. to carry out </a:t>
            </a:r>
            <a:r>
              <a:rPr lang="en-US" dirty="0" smtClean="0"/>
              <a:t>“</a:t>
            </a:r>
            <a:r>
              <a:rPr lang="en-US" dirty="0" smtClean="0"/>
              <a:t>independent</a:t>
            </a:r>
            <a:r>
              <a:rPr lang="en-US" dirty="0" smtClean="0"/>
              <a:t>”</a:t>
            </a:r>
            <a:r>
              <a:rPr lang="en-US" dirty="0" smtClean="0"/>
              <a:t> investigation</a:t>
            </a:r>
          </a:p>
          <a:p>
            <a:r>
              <a:rPr lang="en-US" dirty="0" smtClean="0"/>
              <a:t> </a:t>
            </a:r>
            <a:r>
              <a:rPr lang="en-US" dirty="0"/>
              <a:t>Find that Tom </a:t>
            </a:r>
            <a:r>
              <a:rPr lang="en-US" dirty="0" smtClean="0"/>
              <a:t>Brady was at least </a:t>
            </a:r>
            <a:r>
              <a:rPr lang="en-US" dirty="0"/>
              <a:t>“generally aware” of what was deemed to be “more probable than not” illicit </a:t>
            </a:r>
            <a:r>
              <a:rPr lang="en-US" dirty="0" smtClean="0"/>
              <a:t>behavior</a:t>
            </a:r>
          </a:p>
          <a:p>
            <a:r>
              <a:rPr lang="en-US" dirty="0" smtClean="0"/>
              <a:t>Brady guilty under preponderance of the evidence standard</a:t>
            </a:r>
          </a:p>
          <a:p>
            <a:r>
              <a:rPr lang="en-US" dirty="0"/>
              <a:t>B</a:t>
            </a:r>
            <a:r>
              <a:rPr lang="en-US" dirty="0" smtClean="0"/>
              <a:t>ased on experimental, statistical, and other circumstantial evidence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925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Question is whether Patriots footballs were anomalously deflated</a:t>
            </a:r>
          </a:p>
          <a:p>
            <a:r>
              <a:rPr lang="en-US" dirty="0" smtClean="0"/>
              <a:t>Difference-in-difference estimator using halftime measurements and assumptions about pre-game inflation levels:</a:t>
            </a:r>
          </a:p>
          <a:p>
            <a:pPr marL="914400" lvl="2" indent="0">
              <a:buNone/>
            </a:pPr>
            <a:endParaRPr lang="en-US" dirty="0"/>
          </a:p>
          <a:p>
            <a:pPr marL="914400" lvl="2" indent="0">
              <a:buNone/>
            </a:pPr>
            <a:r>
              <a:rPr lang="en-US" dirty="0" smtClean="0"/>
              <a:t>	</a:t>
            </a:r>
            <a:r>
              <a:rPr lang="en-US" i="1" dirty="0" err="1" smtClean="0"/>
              <a:t>PressureDrop</a:t>
            </a:r>
            <a:r>
              <a:rPr lang="en-US" i="1" baseline="-25000" dirty="0" err="1" smtClean="0"/>
              <a:t>ij</a:t>
            </a:r>
            <a:r>
              <a:rPr lang="en-US" i="1" dirty="0" smtClean="0"/>
              <a:t> </a:t>
            </a:r>
            <a:r>
              <a:rPr lang="en-US" i="1" dirty="0"/>
              <a:t>= α + βd</a:t>
            </a:r>
            <a:r>
              <a:rPr lang="en-US" i="1" baseline="-25000" dirty="0"/>
              <a:t>i</a:t>
            </a:r>
            <a:r>
              <a:rPr lang="en-US" i="1" dirty="0"/>
              <a:t> + </a:t>
            </a:r>
            <a:r>
              <a:rPr lang="en-US" i="1" dirty="0" smtClean="0"/>
              <a:t>ϵ</a:t>
            </a:r>
            <a:r>
              <a:rPr lang="en-US" i="1" baseline="-25000" dirty="0" err="1" smtClean="0"/>
              <a:t>ij</a:t>
            </a:r>
            <a:endParaRPr lang="en-US" i="1" baseline="-25000" dirty="0"/>
          </a:p>
          <a:p>
            <a:pPr marL="914400" lvl="2" indent="0">
              <a:buNone/>
            </a:pPr>
            <a:endParaRPr lang="en-US" i="1" dirty="0" smtClean="0"/>
          </a:p>
          <a:p>
            <a:r>
              <a:rPr lang="en-US" dirty="0" smtClean="0"/>
              <a:t>Data quality extremely poor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7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Halftime Data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714" y="1600200"/>
            <a:ext cx="627657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25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Gauges used before the game</a:t>
            </a:r>
          </a:p>
          <a:p>
            <a:r>
              <a:rPr lang="en-US" dirty="0"/>
              <a:t>Lack of recordkeeping before the game</a:t>
            </a:r>
          </a:p>
          <a:p>
            <a:r>
              <a:rPr lang="en-US" dirty="0"/>
              <a:t>Gauges used at </a:t>
            </a:r>
            <a:r>
              <a:rPr lang="en-US" dirty="0" smtClean="0"/>
              <a:t>halftime</a:t>
            </a:r>
          </a:p>
          <a:p>
            <a:r>
              <a:rPr lang="en-US" dirty="0" smtClean="0"/>
              <a:t>Recordkeeping at halftime</a:t>
            </a:r>
          </a:p>
          <a:p>
            <a:r>
              <a:rPr lang="en-US" dirty="0" smtClean="0"/>
              <a:t>Timing </a:t>
            </a:r>
            <a:r>
              <a:rPr lang="en-US" dirty="0"/>
              <a:t>of </a:t>
            </a:r>
            <a:r>
              <a:rPr lang="en-US" dirty="0" smtClean="0"/>
              <a:t>measurements</a:t>
            </a:r>
          </a:p>
          <a:p>
            <a:r>
              <a:rPr lang="en-US" dirty="0" smtClean="0"/>
              <a:t>Everything after the game</a:t>
            </a:r>
          </a:p>
          <a:p>
            <a:r>
              <a:rPr lang="en-US" dirty="0"/>
              <a:t>I</a:t>
            </a:r>
            <a:r>
              <a:rPr lang="en-US" dirty="0" smtClean="0"/>
              <a:t>ntercepted football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247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Gauges used before the game</a:t>
            </a:r>
          </a:p>
          <a:p>
            <a:r>
              <a:rPr lang="en-US" dirty="0"/>
              <a:t>Lack of recordkeeping before the game</a:t>
            </a:r>
          </a:p>
          <a:p>
            <a:r>
              <a:rPr lang="en-US" dirty="0">
                <a:solidFill>
                  <a:srgbClr val="FF0000"/>
                </a:solidFill>
              </a:rPr>
              <a:t>Gauges used at </a:t>
            </a:r>
            <a:r>
              <a:rPr lang="en-US" dirty="0" smtClean="0">
                <a:solidFill>
                  <a:srgbClr val="FF0000"/>
                </a:solidFill>
              </a:rPr>
              <a:t>halftime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Recordkeeping at halftime</a:t>
            </a:r>
          </a:p>
          <a:p>
            <a:r>
              <a:rPr lang="en-US" dirty="0" smtClean="0"/>
              <a:t>Timing </a:t>
            </a:r>
            <a:r>
              <a:rPr lang="en-US" dirty="0"/>
              <a:t>of </a:t>
            </a:r>
            <a:r>
              <a:rPr lang="en-US" dirty="0" smtClean="0"/>
              <a:t>measurements</a:t>
            </a:r>
          </a:p>
          <a:p>
            <a:r>
              <a:rPr lang="en-US" dirty="0" smtClean="0"/>
              <a:t>Everything after the game</a:t>
            </a:r>
          </a:p>
          <a:p>
            <a:r>
              <a:rPr lang="en-US" dirty="0"/>
              <a:t>I</a:t>
            </a:r>
            <a:r>
              <a:rPr lang="en-US" dirty="0" smtClean="0"/>
              <a:t>ntercepted football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601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Dif</a:t>
            </a:r>
            <a:r>
              <a:rPr lang="en-US" dirty="0"/>
              <a:t>-in-</a:t>
            </a:r>
            <a:r>
              <a:rPr lang="en-US" dirty="0" err="1"/>
              <a:t>Dif</a:t>
            </a:r>
            <a:r>
              <a:rPr lang="en-US" dirty="0"/>
              <a:t> Estimates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600" dirty="0" smtClean="0"/>
              <a:t>1) Official </a:t>
            </a:r>
            <a:r>
              <a:rPr lang="en-US" sz="2600" dirty="0" err="1"/>
              <a:t>Blakeman</a:t>
            </a:r>
            <a:r>
              <a:rPr lang="en-US" sz="2600" dirty="0"/>
              <a:t> (“Official 1”) used the Non-Logo Gauge for all 15 of his measurements, while official </a:t>
            </a:r>
            <a:r>
              <a:rPr lang="en-US" sz="2600" dirty="0" err="1"/>
              <a:t>Prioleau</a:t>
            </a:r>
            <a:r>
              <a:rPr lang="en-US" sz="2600" dirty="0"/>
              <a:t> (“Official 2”) used the Logo Gauge for all 15 of his </a:t>
            </a:r>
            <a:r>
              <a:rPr lang="en-US" sz="2600" dirty="0" smtClean="0"/>
              <a:t>measurements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2</a:t>
            </a:r>
            <a:r>
              <a:rPr lang="en-US" sz="2600" dirty="0" smtClean="0"/>
              <a:t>) As </a:t>
            </a:r>
            <a:r>
              <a:rPr lang="en-US" sz="2600" dirty="0"/>
              <a:t>in 1), but assuming that the officials switched gauges after measuring the 11 Patriots </a:t>
            </a:r>
            <a:r>
              <a:rPr lang="en-US" sz="2600" dirty="0" smtClean="0"/>
              <a:t>footballs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3</a:t>
            </a:r>
            <a:r>
              <a:rPr lang="en-US" sz="2600" dirty="0" smtClean="0"/>
              <a:t>) As </a:t>
            </a:r>
            <a:r>
              <a:rPr lang="en-US" sz="2600" dirty="0"/>
              <a:t>in 2), but assuming that the measurements produced by the two officials for the third Colts football were written down in the wrong </a:t>
            </a:r>
            <a:r>
              <a:rPr lang="en-US" sz="2600" dirty="0" smtClean="0"/>
              <a:t>column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4</a:t>
            </a:r>
            <a:r>
              <a:rPr lang="en-US" sz="2600" dirty="0" smtClean="0"/>
              <a:t>) As </a:t>
            </a:r>
            <a:r>
              <a:rPr lang="en-US" sz="2600" dirty="0"/>
              <a:t>in 2), but without taking the measurements of the third Colts football into </a:t>
            </a:r>
            <a:r>
              <a:rPr lang="en-US" sz="2600" dirty="0" smtClean="0"/>
              <a:t>account</a:t>
            </a:r>
            <a:endParaRPr lang="en-US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557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Dif</a:t>
            </a:r>
            <a:r>
              <a:rPr lang="en-US" dirty="0" smtClean="0"/>
              <a:t>-in-</a:t>
            </a:r>
            <a:r>
              <a:rPr lang="en-US" dirty="0" err="1" smtClean="0"/>
              <a:t>Dif</a:t>
            </a:r>
            <a:r>
              <a:rPr lang="en-US" dirty="0" smtClean="0"/>
              <a:t> Estimates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252709"/>
            <a:ext cx="5748816" cy="2590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86400" y="2667000"/>
            <a:ext cx="762000" cy="2286000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078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Gauges used before the game</a:t>
            </a:r>
          </a:p>
          <a:p>
            <a:r>
              <a:rPr lang="en-US" dirty="0">
                <a:solidFill>
                  <a:srgbClr val="FF0000"/>
                </a:solidFill>
              </a:rPr>
              <a:t>Lack of recordkeeping before the game</a:t>
            </a:r>
          </a:p>
          <a:p>
            <a:r>
              <a:rPr lang="en-US" dirty="0"/>
              <a:t>Gauges used at </a:t>
            </a:r>
            <a:r>
              <a:rPr lang="en-US" dirty="0" smtClean="0"/>
              <a:t>halftime</a:t>
            </a:r>
          </a:p>
          <a:p>
            <a:r>
              <a:rPr lang="en-US" dirty="0" smtClean="0"/>
              <a:t>Recordkeeping at halftime</a:t>
            </a:r>
          </a:p>
          <a:p>
            <a:r>
              <a:rPr lang="en-US" dirty="0" smtClean="0"/>
              <a:t>Timing </a:t>
            </a:r>
            <a:r>
              <a:rPr lang="en-US" dirty="0"/>
              <a:t>of </a:t>
            </a:r>
            <a:r>
              <a:rPr lang="en-US" dirty="0" smtClean="0"/>
              <a:t>measurements</a:t>
            </a:r>
          </a:p>
          <a:p>
            <a:r>
              <a:rPr lang="en-US" dirty="0" smtClean="0"/>
              <a:t>Everything after the game</a:t>
            </a:r>
          </a:p>
          <a:p>
            <a:r>
              <a:rPr lang="en-US" dirty="0"/>
              <a:t>I</a:t>
            </a:r>
            <a:r>
              <a:rPr lang="en-US" dirty="0" smtClean="0"/>
              <a:t>ntercepted football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917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Pre-Game Gauge Uncertainty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en-US" dirty="0" smtClean="0"/>
              <a:t>Non</a:t>
            </a:r>
            <a:r>
              <a:rPr lang="en-US" dirty="0"/>
              <a:t>-Logo Gauge for both </a:t>
            </a:r>
            <a:r>
              <a:rPr lang="en-US" dirty="0" smtClean="0"/>
              <a:t>teams</a:t>
            </a:r>
            <a:endParaRPr lang="en-US" dirty="0"/>
          </a:p>
          <a:p>
            <a:pPr marL="514350" indent="-514350">
              <a:buAutoNum type="arabicParenR"/>
            </a:pPr>
            <a:r>
              <a:rPr lang="en-US" dirty="0" smtClean="0"/>
              <a:t>Non</a:t>
            </a:r>
            <a:r>
              <a:rPr lang="en-US" dirty="0"/>
              <a:t>-Logo Gauge for </a:t>
            </a:r>
            <a:r>
              <a:rPr lang="en-US" dirty="0" smtClean="0"/>
              <a:t>Patriots only</a:t>
            </a:r>
            <a:endParaRPr lang="en-US" dirty="0"/>
          </a:p>
          <a:p>
            <a:pPr marL="514350" indent="-514350">
              <a:buAutoNum type="arabicParenR"/>
            </a:pPr>
            <a:r>
              <a:rPr lang="en-US" dirty="0" smtClean="0"/>
              <a:t>Non</a:t>
            </a:r>
            <a:r>
              <a:rPr lang="en-US" dirty="0"/>
              <a:t>-Logo Gauge </a:t>
            </a:r>
            <a:r>
              <a:rPr lang="en-US" dirty="0" smtClean="0"/>
              <a:t>for </a:t>
            </a:r>
            <a:r>
              <a:rPr lang="en-US" dirty="0"/>
              <a:t>Colts </a:t>
            </a:r>
            <a:r>
              <a:rPr lang="en-US" dirty="0" smtClean="0"/>
              <a:t>only</a:t>
            </a:r>
          </a:p>
          <a:p>
            <a:pPr marL="514350" indent="-514350">
              <a:buAutoNum type="arabicParenR"/>
            </a:pPr>
            <a:r>
              <a:rPr lang="en-US" dirty="0" smtClean="0"/>
              <a:t>Logo </a:t>
            </a:r>
            <a:r>
              <a:rPr lang="en-US" dirty="0"/>
              <a:t>Gauge for both </a:t>
            </a:r>
            <a:r>
              <a:rPr lang="en-US" dirty="0" smtClean="0"/>
              <a:t>teams</a:t>
            </a:r>
          </a:p>
          <a:p>
            <a:pPr marL="514350" indent="-514350">
              <a:buAutoNum type="arabicParenR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Logo Gauge measurements are .3 - .4 psi higher.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210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Pre-Game Gauge Uncertainty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133600"/>
            <a:ext cx="5727989" cy="2667000"/>
          </a:xfrm>
        </p:spPr>
      </p:pic>
    </p:spTree>
    <p:extLst>
      <p:ext uri="{BB962C8B-B14F-4D97-AF65-F5344CB8AC3E}">
        <p14:creationId xmlns:p14="http://schemas.microsoft.com/office/powerpoint/2010/main" val="3038151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Gauges used before the game</a:t>
            </a:r>
          </a:p>
          <a:p>
            <a:r>
              <a:rPr lang="en-US" dirty="0"/>
              <a:t>Lack of recordkeeping before the game</a:t>
            </a:r>
          </a:p>
          <a:p>
            <a:r>
              <a:rPr lang="en-US" dirty="0"/>
              <a:t>Gauges used at </a:t>
            </a:r>
            <a:r>
              <a:rPr lang="en-US" dirty="0" smtClean="0"/>
              <a:t>halftime</a:t>
            </a:r>
          </a:p>
          <a:p>
            <a:r>
              <a:rPr lang="en-US" dirty="0" smtClean="0"/>
              <a:t>Recordkeeping at halftime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Timing </a:t>
            </a:r>
            <a:r>
              <a:rPr lang="en-US" dirty="0">
                <a:solidFill>
                  <a:srgbClr val="FF0000"/>
                </a:solidFill>
              </a:rPr>
              <a:t>of </a:t>
            </a:r>
            <a:r>
              <a:rPr lang="en-US" dirty="0" smtClean="0">
                <a:solidFill>
                  <a:srgbClr val="FF0000"/>
                </a:solidFill>
              </a:rPr>
              <a:t>measurements</a:t>
            </a:r>
          </a:p>
          <a:p>
            <a:r>
              <a:rPr lang="en-US" dirty="0" smtClean="0"/>
              <a:t>Everything after the game</a:t>
            </a:r>
          </a:p>
          <a:p>
            <a:r>
              <a:rPr lang="en-US" dirty="0"/>
              <a:t>I</a:t>
            </a:r>
            <a:r>
              <a:rPr lang="en-US" dirty="0" smtClean="0"/>
              <a:t>ntercepted football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0637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Timing Controls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l-GR" i="1" dirty="0" smtClean="0"/>
          </a:p>
          <a:p>
            <a:pPr marL="0" indent="0" algn="ctr">
              <a:buNone/>
            </a:pPr>
            <a:endParaRPr lang="el-GR" i="1" dirty="0"/>
          </a:p>
          <a:p>
            <a:pPr marL="0" indent="0" algn="ctr">
              <a:buNone/>
            </a:pPr>
            <a:endParaRPr lang="el-GR" i="1" dirty="0" smtClean="0"/>
          </a:p>
          <a:p>
            <a:pPr marL="0" indent="0" algn="ctr">
              <a:buNone/>
            </a:pPr>
            <a:r>
              <a:rPr lang="el-GR" i="1" dirty="0" smtClean="0"/>
              <a:t>PressureDrop</a:t>
            </a:r>
            <a:r>
              <a:rPr lang="el-GR" i="1" baseline="-25000" dirty="0" smtClean="0"/>
              <a:t>ij</a:t>
            </a:r>
            <a:r>
              <a:rPr lang="el-GR" i="1" dirty="0" smtClean="0"/>
              <a:t> </a:t>
            </a:r>
            <a:r>
              <a:rPr lang="el-GR" i="1" dirty="0"/>
              <a:t>= α + β</a:t>
            </a:r>
            <a:r>
              <a:rPr lang="el-GR" i="1" baseline="-25000" dirty="0"/>
              <a:t>1</a:t>
            </a:r>
            <a:r>
              <a:rPr lang="el-GR" i="1" dirty="0"/>
              <a:t>d</a:t>
            </a:r>
            <a:r>
              <a:rPr lang="el-GR" i="1" baseline="-25000" dirty="0"/>
              <a:t>i</a:t>
            </a:r>
            <a:r>
              <a:rPr lang="el-GR" i="1" dirty="0"/>
              <a:t> + β</a:t>
            </a:r>
            <a:r>
              <a:rPr lang="el-GR" i="1" baseline="-25000" dirty="0"/>
              <a:t>2</a:t>
            </a:r>
            <a:r>
              <a:rPr lang="el-GR" i="1" dirty="0"/>
              <a:t>CP</a:t>
            </a:r>
            <a:r>
              <a:rPr lang="el-GR" i="1" baseline="-25000" dirty="0"/>
              <a:t>i</a:t>
            </a:r>
            <a:r>
              <a:rPr lang="el-GR" i="1" dirty="0"/>
              <a:t> + β</a:t>
            </a:r>
            <a:r>
              <a:rPr lang="el-GR" i="1" baseline="-25000" dirty="0"/>
              <a:t>3</a:t>
            </a:r>
            <a:r>
              <a:rPr lang="el-GR" i="1" dirty="0"/>
              <a:t>CC</a:t>
            </a:r>
            <a:r>
              <a:rPr lang="el-GR" i="1" baseline="-25000" dirty="0"/>
              <a:t>i</a:t>
            </a:r>
            <a:r>
              <a:rPr lang="el-GR" i="1" dirty="0"/>
              <a:t> + </a:t>
            </a:r>
            <a:r>
              <a:rPr lang="el-GR" i="1" dirty="0" smtClean="0"/>
              <a:t>ϵ</a:t>
            </a:r>
            <a:r>
              <a:rPr lang="el-GR" i="1" baseline="-25000" dirty="0" smtClean="0"/>
              <a:t>ij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732277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Timing Controls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209800"/>
            <a:ext cx="5715000" cy="2887899"/>
          </a:xfrm>
        </p:spPr>
      </p:pic>
    </p:spTree>
    <p:extLst>
      <p:ext uri="{BB962C8B-B14F-4D97-AF65-F5344CB8AC3E}">
        <p14:creationId xmlns:p14="http://schemas.microsoft.com/office/powerpoint/2010/main" val="2535556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Gauges used before the game</a:t>
            </a:r>
          </a:p>
          <a:p>
            <a:r>
              <a:rPr lang="en-US" dirty="0"/>
              <a:t>Lack of recordkeeping before the game</a:t>
            </a:r>
          </a:p>
          <a:p>
            <a:r>
              <a:rPr lang="en-US" dirty="0"/>
              <a:t>Gauges used at </a:t>
            </a:r>
            <a:r>
              <a:rPr lang="en-US" dirty="0" smtClean="0"/>
              <a:t>halftime</a:t>
            </a:r>
          </a:p>
          <a:p>
            <a:r>
              <a:rPr lang="en-US" dirty="0" smtClean="0"/>
              <a:t>Recordkeeping at halftime</a:t>
            </a:r>
          </a:p>
          <a:p>
            <a:r>
              <a:rPr lang="en-US" dirty="0" smtClean="0"/>
              <a:t>Timing </a:t>
            </a:r>
            <a:r>
              <a:rPr lang="en-US" dirty="0"/>
              <a:t>of </a:t>
            </a:r>
            <a:r>
              <a:rPr lang="en-US" dirty="0" smtClean="0"/>
              <a:t>measurements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Everything after the game</a:t>
            </a:r>
          </a:p>
          <a:p>
            <a:r>
              <a:rPr lang="en-US" dirty="0"/>
              <a:t>I</a:t>
            </a:r>
            <a:r>
              <a:rPr lang="en-US" dirty="0" smtClean="0"/>
              <a:t>ntercepted football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17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Difference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Expected range: 11.32 – 11.52 psi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Non-Logo Gauge: Insignificant excess deflation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Logo Gauge: No excess deflation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772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Gauges used before the game</a:t>
            </a:r>
          </a:p>
          <a:p>
            <a:r>
              <a:rPr lang="en-US" dirty="0"/>
              <a:t>Lack of recordkeeping before the game</a:t>
            </a:r>
          </a:p>
          <a:p>
            <a:r>
              <a:rPr lang="en-US" dirty="0"/>
              <a:t>Gauges used at </a:t>
            </a:r>
            <a:r>
              <a:rPr lang="en-US" dirty="0" smtClean="0"/>
              <a:t>halftime</a:t>
            </a:r>
          </a:p>
          <a:p>
            <a:r>
              <a:rPr lang="en-US" dirty="0" smtClean="0"/>
              <a:t>Recordkeeping at halftime</a:t>
            </a:r>
          </a:p>
          <a:p>
            <a:r>
              <a:rPr lang="en-US" dirty="0" smtClean="0"/>
              <a:t>Timing </a:t>
            </a:r>
            <a:r>
              <a:rPr lang="en-US" dirty="0"/>
              <a:t>of </a:t>
            </a:r>
            <a:r>
              <a:rPr lang="en-US" dirty="0" smtClean="0"/>
              <a:t>measurements</a:t>
            </a:r>
          </a:p>
          <a:p>
            <a:r>
              <a:rPr lang="en-US" dirty="0" smtClean="0"/>
              <a:t>Everything after the game</a:t>
            </a:r>
          </a:p>
          <a:p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ntercepted football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17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Intercepted Football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Measured three times: 11.52 psi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078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Lack of robustness</a:t>
            </a:r>
          </a:p>
          <a:p>
            <a:endParaRPr lang="en-US" dirty="0"/>
          </a:p>
          <a:p>
            <a:r>
              <a:rPr lang="en-US" dirty="0" smtClean="0"/>
              <a:t>What is the prior?</a:t>
            </a:r>
          </a:p>
          <a:p>
            <a:endParaRPr lang="en-US" dirty="0"/>
          </a:p>
          <a:p>
            <a:r>
              <a:rPr lang="en-US" dirty="0" smtClean="0"/>
              <a:t>Protocol</a:t>
            </a:r>
          </a:p>
          <a:p>
            <a:endParaRPr lang="en-US" dirty="0"/>
          </a:p>
          <a:p>
            <a:r>
              <a:rPr lang="en-US" dirty="0" smtClean="0"/>
              <a:t>Data collection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35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593</Words>
  <Application>Microsoft Macintosh PowerPoint</Application>
  <PresentationFormat>On-screen Show (4:3)</PresentationFormat>
  <Paragraphs>118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Football under Pressure: Assessing Malfeasance in Deflategate</vt:lpstr>
      <vt:lpstr>Alleged Malfeasance</vt:lpstr>
      <vt:lpstr>Timeline</vt:lpstr>
      <vt:lpstr>Timeline</vt:lpstr>
      <vt:lpstr>Wells Report</vt:lpstr>
      <vt:lpstr>Statistical Analysis</vt:lpstr>
      <vt:lpstr>Halftime Data</vt:lpstr>
      <vt:lpstr>Sources of Uncertainty</vt:lpstr>
      <vt:lpstr>Sources of Uncertainty</vt:lpstr>
      <vt:lpstr>Dif-in-Dif Estimates</vt:lpstr>
      <vt:lpstr>Dif-in-Dif Estimates</vt:lpstr>
      <vt:lpstr>Sources of Uncertainty</vt:lpstr>
      <vt:lpstr>Pre-Game Gauge Uncertainty</vt:lpstr>
      <vt:lpstr>Pre-Game Gauge Uncertainty</vt:lpstr>
      <vt:lpstr>Sources of Uncertainty</vt:lpstr>
      <vt:lpstr>Timing Controls</vt:lpstr>
      <vt:lpstr>Timing Controls</vt:lpstr>
      <vt:lpstr>Sources of Uncertainty</vt:lpstr>
      <vt:lpstr>Simple Difference</vt:lpstr>
      <vt:lpstr>Sources of Uncertainty</vt:lpstr>
      <vt:lpstr>Intercepted Football</vt:lpstr>
      <vt:lpstr>Conclusions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Football under Pressure: Assessing Malfeasance in Deflategate</dc:title>
  <dc:creator>Stan A. Veuger</dc:creator>
  <cp:lastModifiedBy>Stan Veuger</cp:lastModifiedBy>
  <cp:revision>19</cp:revision>
  <dcterms:created xsi:type="dcterms:W3CDTF">2015-09-24T17:54:53Z</dcterms:created>
  <dcterms:modified xsi:type="dcterms:W3CDTF">2015-09-25T19:58:15Z</dcterms:modified>
</cp:coreProperties>
</file>