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2" r:id="rId2"/>
    <p:sldId id="258" r:id="rId3"/>
    <p:sldId id="261" r:id="rId4"/>
    <p:sldId id="259" r:id="rId5"/>
    <p:sldId id="280" r:id="rId6"/>
    <p:sldId id="277" r:id="rId7"/>
    <p:sldId id="306" r:id="rId8"/>
    <p:sldId id="310" r:id="rId9"/>
    <p:sldId id="300" r:id="rId10"/>
    <p:sldId id="275" r:id="rId11"/>
    <p:sldId id="267" r:id="rId12"/>
    <p:sldId id="264" r:id="rId13"/>
    <p:sldId id="278" r:id="rId14"/>
    <p:sldId id="311" r:id="rId15"/>
    <p:sldId id="281" r:id="rId16"/>
    <p:sldId id="298" r:id="rId17"/>
    <p:sldId id="296" r:id="rId18"/>
    <p:sldId id="295" r:id="rId19"/>
    <p:sldId id="272" r:id="rId20"/>
    <p:sldId id="297" r:id="rId21"/>
    <p:sldId id="273" r:id="rId22"/>
    <p:sldId id="308" r:id="rId23"/>
    <p:sldId id="299" r:id="rId24"/>
    <p:sldId id="314" r:id="rId25"/>
    <p:sldId id="315" r:id="rId26"/>
    <p:sldId id="318" r:id="rId27"/>
    <p:sldId id="291" r:id="rId28"/>
    <p:sldId id="319" r:id="rId29"/>
    <p:sldId id="316" r:id="rId30"/>
    <p:sldId id="317" r:id="rId31"/>
    <p:sldId id="290" r:id="rId32"/>
    <p:sldId id="320" r:id="rId33"/>
    <p:sldId id="309" r:id="rId34"/>
    <p:sldId id="312" r:id="rId3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55" autoAdjust="0"/>
    <p:restoredTop sz="94603" autoAdjust="0"/>
  </p:normalViewPr>
  <p:slideViewPr>
    <p:cSldViewPr snapToGrid="0">
      <p:cViewPr varScale="1">
        <p:scale>
          <a:sx n="82" d="100"/>
          <a:sy n="82" d="100"/>
        </p:scale>
        <p:origin x="108" y="3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9BE5AC7-9CC1-45A8-9F9E-DB15FF747BAE}" type="datetimeFigureOut">
              <a:rPr lang="en-US" smtClean="0"/>
              <a:t>9/25/2017</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BC21F712-6591-4E29-B5C8-85250A0DE895}" type="slidenum">
              <a:rPr lang="en-US" smtClean="0"/>
              <a:t>‹#›</a:t>
            </a:fld>
            <a:endParaRPr lang="en-US"/>
          </a:p>
        </p:txBody>
      </p:sp>
    </p:spTree>
    <p:extLst>
      <p:ext uri="{BB962C8B-B14F-4D97-AF65-F5344CB8AC3E}">
        <p14:creationId xmlns:p14="http://schemas.microsoft.com/office/powerpoint/2010/main" val="4237191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243794-F1FC-41CD-97C4-4BF15D70285F}" type="datetimeFigureOut">
              <a:rPr lang="en-US" smtClean="0"/>
              <a:t>9/25/2017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124057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243794-F1FC-41CD-97C4-4BF15D70285F}" type="datetimeFigureOut">
              <a:rPr lang="en-US" smtClean="0"/>
              <a:t>9/25/2017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243756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243794-F1FC-41CD-97C4-4BF15D70285F}" type="datetimeFigureOut">
              <a:rPr lang="en-US" smtClean="0"/>
              <a:t>9/25/2017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378540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243794-F1FC-41CD-97C4-4BF15D70285F}" type="datetimeFigureOut">
              <a:rPr lang="en-US" smtClean="0"/>
              <a:t>9/25/2017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342600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243794-F1FC-41CD-97C4-4BF15D70285F}" type="datetimeFigureOut">
              <a:rPr lang="en-US" smtClean="0"/>
              <a:t>9/25/2017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4022165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243794-F1FC-41CD-97C4-4BF15D70285F}" type="datetimeFigureOut">
              <a:rPr lang="en-US" smtClean="0"/>
              <a:t>9/25/2017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2639517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243794-F1FC-41CD-97C4-4BF15D70285F}" type="datetimeFigureOut">
              <a:rPr lang="en-US" smtClean="0"/>
              <a:t>9/25/2017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2393846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243794-F1FC-41CD-97C4-4BF15D70285F}" type="datetimeFigureOut">
              <a:rPr lang="en-US" smtClean="0"/>
              <a:t>9/25/2017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32946888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243794-F1FC-41CD-97C4-4BF15D70285F}" type="datetimeFigureOut">
              <a:rPr lang="en-US" smtClean="0"/>
              <a:t>9/25/2017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925566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243794-F1FC-41CD-97C4-4BF15D70285F}" type="datetimeFigureOut">
              <a:rPr lang="en-US" smtClean="0"/>
              <a:t>9/25/2017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806405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243794-F1FC-41CD-97C4-4BF15D70285F}" type="datetimeFigureOut">
              <a:rPr lang="en-US" smtClean="0"/>
              <a:t>9/25/2017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F128A6-DB01-40D9-9191-5D8A443B72DC}" type="slidenum">
              <a:rPr lang="en-US" smtClean="0"/>
              <a:t>‹#›</a:t>
            </a:fld>
            <a:endParaRPr lang="en-US"/>
          </a:p>
        </p:txBody>
      </p:sp>
    </p:spTree>
    <p:extLst>
      <p:ext uri="{BB962C8B-B14F-4D97-AF65-F5344CB8AC3E}">
        <p14:creationId xmlns:p14="http://schemas.microsoft.com/office/powerpoint/2010/main" val="98476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43794-F1FC-41CD-97C4-4BF15D70285F}" type="datetimeFigureOut">
              <a:rPr lang="en-US" smtClean="0"/>
              <a:t>9/25/2017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F128A6-DB01-40D9-9191-5D8A443B72DC}" type="slidenum">
              <a:rPr lang="en-US" smtClean="0"/>
              <a:t>‹#›</a:t>
            </a:fld>
            <a:endParaRPr lang="en-US"/>
          </a:p>
        </p:txBody>
      </p:sp>
    </p:spTree>
    <p:extLst>
      <p:ext uri="{BB962C8B-B14F-4D97-AF65-F5344CB8AC3E}">
        <p14:creationId xmlns:p14="http://schemas.microsoft.com/office/powerpoint/2010/main" val="1427448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7590" y="419286"/>
            <a:ext cx="9144000" cy="2387600"/>
          </a:xfrm>
        </p:spPr>
        <p:txBody>
          <a:bodyPr>
            <a:normAutofit/>
          </a:bodyPr>
          <a:lstStyle/>
          <a:p>
            <a:r>
              <a:rPr lang="en-US" sz="4800" dirty="0"/>
              <a:t>Strategy implications of the NFL’s PAT rule</a:t>
            </a:r>
          </a:p>
        </p:txBody>
      </p:sp>
      <p:sp>
        <p:nvSpPr>
          <p:cNvPr id="3" name="Subtitle 2"/>
          <p:cNvSpPr>
            <a:spLocks noGrp="1"/>
          </p:cNvSpPr>
          <p:nvPr>
            <p:ph type="subTitle" idx="1"/>
          </p:nvPr>
        </p:nvSpPr>
        <p:spPr>
          <a:xfrm>
            <a:off x="1247274" y="3614069"/>
            <a:ext cx="9144000" cy="1655762"/>
          </a:xfrm>
        </p:spPr>
        <p:txBody>
          <a:bodyPr>
            <a:normAutofit/>
          </a:bodyPr>
          <a:lstStyle/>
          <a:p>
            <a:r>
              <a:rPr lang="en-US" sz="3200" dirty="0" smtClean="0"/>
              <a:t>Harold Sackrowitz</a:t>
            </a:r>
          </a:p>
          <a:p>
            <a:r>
              <a:rPr lang="en-US" sz="3200" dirty="0" smtClean="0"/>
              <a:t>Rutgers University</a:t>
            </a:r>
            <a:endParaRPr lang="en-US" sz="3200" dirty="0"/>
          </a:p>
        </p:txBody>
      </p:sp>
    </p:spTree>
    <p:extLst>
      <p:ext uri="{BB962C8B-B14F-4D97-AF65-F5344CB8AC3E}">
        <p14:creationId xmlns:p14="http://schemas.microsoft.com/office/powerpoint/2010/main" val="2418295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07621"/>
          </a:xfrm>
        </p:spPr>
        <p:txBody>
          <a:bodyPr>
            <a:normAutofit/>
          </a:bodyPr>
          <a:lstStyle/>
          <a:p>
            <a:r>
              <a:rPr lang="en-US" sz="2400" dirty="0" smtClean="0">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Background</a:t>
            </a:r>
            <a:endParaRPr 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76090" y="1286154"/>
            <a:ext cx="10515600" cy="4958235"/>
          </a:xfrm>
        </p:spPr>
        <p:txBody>
          <a:bodyPr>
            <a:normAutofit/>
          </a:bodyPr>
          <a:lstStyle/>
          <a:p>
            <a:r>
              <a:rPr lang="en-US" sz="3200" dirty="0" smtClean="0"/>
              <a:t>In 1958 colleges instituted a 2-point conversion option after a touchdown.  Then in 1994 the NFL decided to do the same.  </a:t>
            </a:r>
          </a:p>
          <a:p>
            <a:endParaRPr lang="en-US" sz="3200" dirty="0" smtClean="0"/>
          </a:p>
          <a:p>
            <a:r>
              <a:rPr lang="en-US" sz="3200" dirty="0"/>
              <a:t>In the NFL</a:t>
            </a:r>
            <a:r>
              <a:rPr lang="en-US" sz="3200" dirty="0" smtClean="0"/>
              <a:t>, from 1994 through 2014, </a:t>
            </a:r>
            <a:r>
              <a:rPr lang="en-US" sz="3200" dirty="0"/>
              <a:t>after a team </a:t>
            </a:r>
            <a:r>
              <a:rPr lang="en-US" sz="3200" dirty="0" smtClean="0"/>
              <a:t>scored </a:t>
            </a:r>
            <a:r>
              <a:rPr lang="en-US" sz="3200" dirty="0"/>
              <a:t>a </a:t>
            </a:r>
            <a:r>
              <a:rPr lang="en-US" sz="3200" dirty="0" smtClean="0"/>
              <a:t>touchdown the clock was stopped.  The </a:t>
            </a:r>
            <a:r>
              <a:rPr lang="en-US" sz="3200" dirty="0"/>
              <a:t>ball </a:t>
            </a:r>
            <a:r>
              <a:rPr lang="en-US" sz="3200" dirty="0" smtClean="0"/>
              <a:t>was </a:t>
            </a:r>
            <a:r>
              <a:rPr lang="en-US" sz="3200" dirty="0"/>
              <a:t>placed at the 2 yard line and the team that just scored </a:t>
            </a:r>
            <a:r>
              <a:rPr lang="en-US" sz="3200" dirty="0" smtClean="0"/>
              <a:t>got </a:t>
            </a:r>
            <a:r>
              <a:rPr lang="en-US" sz="3200" dirty="0"/>
              <a:t>to run one play.  If </a:t>
            </a:r>
            <a:r>
              <a:rPr lang="en-US" sz="3200" dirty="0" smtClean="0"/>
              <a:t>the ball was kicked through </a:t>
            </a:r>
            <a:r>
              <a:rPr lang="en-US" sz="3200" dirty="0"/>
              <a:t>the uprights (roughly the equivalent of a </a:t>
            </a:r>
            <a:r>
              <a:rPr lang="en-US" sz="3200" dirty="0" smtClean="0"/>
              <a:t>20 </a:t>
            </a:r>
            <a:r>
              <a:rPr lang="en-US" sz="3200" dirty="0"/>
              <a:t>yard field goal) they </a:t>
            </a:r>
            <a:r>
              <a:rPr lang="en-US" sz="3200" dirty="0" smtClean="0"/>
              <a:t>got </a:t>
            </a:r>
            <a:r>
              <a:rPr lang="en-US" sz="3200" dirty="0"/>
              <a:t>1 extra point.  If they </a:t>
            </a:r>
            <a:r>
              <a:rPr lang="en-US" sz="3200" dirty="0" smtClean="0"/>
              <a:t>managed to </a:t>
            </a:r>
            <a:r>
              <a:rPr lang="en-US" sz="3200" dirty="0"/>
              <a:t>carry or pass the ball into the end zone they </a:t>
            </a:r>
            <a:r>
              <a:rPr lang="en-US" sz="3200" dirty="0" smtClean="0"/>
              <a:t>got </a:t>
            </a:r>
            <a:r>
              <a:rPr lang="en-US" sz="3200" dirty="0"/>
              <a:t>2 extra points.</a:t>
            </a:r>
          </a:p>
          <a:p>
            <a:pPr marL="0" indent="0">
              <a:buNone/>
            </a:pPr>
            <a:endParaRPr lang="en-US" dirty="0"/>
          </a:p>
          <a:p>
            <a:endParaRPr lang="en-US" dirty="0"/>
          </a:p>
        </p:txBody>
      </p:sp>
    </p:spTree>
    <p:extLst>
      <p:ext uri="{BB962C8B-B14F-4D97-AF65-F5344CB8AC3E}">
        <p14:creationId xmlns:p14="http://schemas.microsoft.com/office/powerpoint/2010/main" val="2801029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426" y="117229"/>
            <a:ext cx="10515600" cy="6447693"/>
          </a:xfrm>
        </p:spPr>
        <p:txBody>
          <a:bodyPr>
            <a:normAutofit/>
          </a:bodyPr>
          <a:lstStyle/>
          <a:p>
            <a:pPr marL="0" indent="0">
              <a:buNone/>
            </a:pPr>
            <a:endParaRPr lang="en-US" sz="3200" dirty="0"/>
          </a:p>
          <a:p>
            <a:r>
              <a:rPr lang="en-US" sz="3200" dirty="0" smtClean="0"/>
              <a:t>Here the </a:t>
            </a:r>
            <a:r>
              <a:rPr lang="en-US" sz="3200" dirty="0"/>
              <a:t>idea was keep the outcome </a:t>
            </a:r>
            <a:r>
              <a:rPr lang="en-US" sz="3200" dirty="0" smtClean="0"/>
              <a:t>of games </a:t>
            </a:r>
            <a:r>
              <a:rPr lang="en-US" sz="3200" dirty="0"/>
              <a:t>in </a:t>
            </a:r>
            <a:r>
              <a:rPr lang="en-US" sz="3200" dirty="0" smtClean="0"/>
              <a:t>doubt and keep fans in their seats or front of their TV for </a:t>
            </a:r>
            <a:r>
              <a:rPr lang="en-US" sz="3200" dirty="0"/>
              <a:t>a longer period of time</a:t>
            </a:r>
            <a:r>
              <a:rPr lang="en-US" sz="3200" dirty="0" smtClean="0"/>
              <a:t>.  After all</a:t>
            </a:r>
            <a:r>
              <a:rPr lang="en-US" sz="3200" dirty="0"/>
              <a:t>, </a:t>
            </a:r>
            <a:r>
              <a:rPr lang="en-US" sz="3200" dirty="0" smtClean="0"/>
              <a:t>football </a:t>
            </a:r>
            <a:r>
              <a:rPr lang="en-US" sz="3200" dirty="0"/>
              <a:t>is in the entertainment </a:t>
            </a:r>
            <a:r>
              <a:rPr lang="en-US" sz="3200" dirty="0" smtClean="0"/>
              <a:t>business. </a:t>
            </a:r>
            <a:endParaRPr lang="en-US" sz="3200" dirty="0"/>
          </a:p>
          <a:p>
            <a:pPr marL="0" indent="0">
              <a:buNone/>
            </a:pPr>
            <a:endParaRPr lang="en-US" sz="3200" dirty="0"/>
          </a:p>
          <a:p>
            <a:r>
              <a:rPr lang="en-US" sz="3200" dirty="0"/>
              <a:t>The last Super Bowl was a perfect example.  The Patriots were behind by </a:t>
            </a:r>
            <a:r>
              <a:rPr lang="en-US" sz="3200" dirty="0" smtClean="0"/>
              <a:t>16 </a:t>
            </a:r>
            <a:r>
              <a:rPr lang="en-US" sz="3200" dirty="0"/>
              <a:t>points </a:t>
            </a:r>
            <a:r>
              <a:rPr lang="en-US" sz="3200" dirty="0" smtClean="0"/>
              <a:t>with less than 10 minutes left in the game, </a:t>
            </a:r>
            <a:r>
              <a:rPr lang="en-US" sz="3200" dirty="0"/>
              <a:t>but, were able to catch up by converting two 2-point </a:t>
            </a:r>
            <a:r>
              <a:rPr lang="en-US" sz="3200" dirty="0" smtClean="0"/>
              <a:t>conversion attempts</a:t>
            </a:r>
            <a:r>
              <a:rPr lang="en-US" sz="3200" dirty="0" smtClean="0"/>
              <a:t>.  It turned a dull easy win into one of the most exciting games ever.</a:t>
            </a:r>
            <a:endParaRPr lang="en-US" sz="3200" dirty="0"/>
          </a:p>
          <a:p>
            <a:endParaRPr lang="en-US"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508674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8773" y="960652"/>
            <a:ext cx="10515600" cy="5576072"/>
          </a:xfrm>
        </p:spPr>
        <p:txBody>
          <a:bodyPr/>
          <a:lstStyle/>
          <a:p>
            <a:pPr marL="0" indent="0">
              <a:buNone/>
            </a:pPr>
            <a:r>
              <a:rPr lang="en-US" sz="3200" u="sng" dirty="0" smtClean="0"/>
              <a:t>Positives</a:t>
            </a:r>
            <a:endParaRPr lang="en-US" sz="3200" dirty="0"/>
          </a:p>
          <a:p>
            <a:r>
              <a:rPr lang="en-US" sz="3200" dirty="0" smtClean="0"/>
              <a:t>The </a:t>
            </a:r>
            <a:r>
              <a:rPr lang="en-US" sz="3200" dirty="0"/>
              <a:t>outcome of games would remain in doubt for longer.</a:t>
            </a:r>
          </a:p>
          <a:p>
            <a:r>
              <a:rPr lang="en-US" sz="3200" dirty="0"/>
              <a:t>There would be more controversial </a:t>
            </a:r>
            <a:r>
              <a:rPr lang="en-US" sz="3200" dirty="0" smtClean="0"/>
              <a:t>decisions </a:t>
            </a:r>
            <a:r>
              <a:rPr lang="en-US" sz="3200" dirty="0"/>
              <a:t>and more second guessing opportunities.  This would make the game more vibrant and increase fan interest</a:t>
            </a:r>
            <a:r>
              <a:rPr lang="en-US" sz="3200" dirty="0" smtClean="0"/>
              <a:t>.</a:t>
            </a:r>
          </a:p>
          <a:p>
            <a:endParaRPr lang="en-US" sz="3200" dirty="0" smtClean="0"/>
          </a:p>
          <a:p>
            <a:pPr marL="0" indent="0">
              <a:buNone/>
            </a:pPr>
            <a:r>
              <a:rPr lang="en-US" sz="3200" u="sng" dirty="0" smtClean="0"/>
              <a:t>Negatives </a:t>
            </a:r>
            <a:r>
              <a:rPr lang="en-US" sz="3200" dirty="0" smtClean="0"/>
              <a:t>(?)</a:t>
            </a:r>
            <a:endParaRPr lang="en-US" sz="3200" u="sng" dirty="0"/>
          </a:p>
          <a:p>
            <a:r>
              <a:rPr lang="en-US" sz="3200" dirty="0"/>
              <a:t>It gave coaches another thing to think </a:t>
            </a:r>
            <a:r>
              <a:rPr lang="en-US" sz="3200" dirty="0" smtClean="0"/>
              <a:t>about and to be judged on.</a:t>
            </a:r>
            <a:endParaRPr lang="en-US" sz="3200" dirty="0"/>
          </a:p>
          <a:p>
            <a:endParaRPr lang="en-US" dirty="0"/>
          </a:p>
        </p:txBody>
      </p:sp>
    </p:spTree>
    <p:extLst>
      <p:ext uri="{BB962C8B-B14F-4D97-AF65-F5344CB8AC3E}">
        <p14:creationId xmlns:p14="http://schemas.microsoft.com/office/powerpoint/2010/main" val="682898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369" y="167640"/>
            <a:ext cx="10861431" cy="6009323"/>
          </a:xfrm>
        </p:spPr>
        <p:txBody>
          <a:bodyPr>
            <a:normAutofit/>
          </a:bodyPr>
          <a:lstStyle/>
          <a:p>
            <a:pPr marL="0" indent="0">
              <a:buNone/>
            </a:pPr>
            <a:endParaRPr lang="en-US" dirty="0"/>
          </a:p>
          <a:p>
            <a:r>
              <a:rPr lang="en-US" sz="3200" dirty="0"/>
              <a:t>Let p</a:t>
            </a:r>
            <a:r>
              <a:rPr lang="en-US" sz="3200" baseline="-25000" dirty="0"/>
              <a:t>1 </a:t>
            </a:r>
            <a:r>
              <a:rPr lang="en-US" sz="3200" dirty="0"/>
              <a:t> = </a:t>
            </a:r>
            <a:r>
              <a:rPr lang="en-US" sz="3200" dirty="0" smtClean="0"/>
              <a:t>true prob. </a:t>
            </a:r>
            <a:r>
              <a:rPr lang="en-US" sz="3200" dirty="0"/>
              <a:t>of a successful </a:t>
            </a:r>
            <a:r>
              <a:rPr lang="en-US" sz="3200" dirty="0" smtClean="0"/>
              <a:t>1-pt conversion attempt</a:t>
            </a:r>
            <a:r>
              <a:rPr lang="en-US" sz="3200" dirty="0"/>
              <a:t>.</a:t>
            </a:r>
          </a:p>
          <a:p>
            <a:r>
              <a:rPr lang="en-US" sz="3200" dirty="0"/>
              <a:t>Let p</a:t>
            </a:r>
            <a:r>
              <a:rPr lang="en-US" sz="3200" baseline="-25000" dirty="0"/>
              <a:t>2 </a:t>
            </a:r>
            <a:r>
              <a:rPr lang="en-US" sz="3200" dirty="0"/>
              <a:t> = </a:t>
            </a:r>
            <a:r>
              <a:rPr lang="en-US" sz="3200" dirty="0" smtClean="0"/>
              <a:t>true prob. </a:t>
            </a:r>
            <a:r>
              <a:rPr lang="en-US" sz="3200" dirty="0"/>
              <a:t>of a successful </a:t>
            </a:r>
            <a:r>
              <a:rPr lang="en-US" sz="3200" dirty="0" smtClean="0"/>
              <a:t>2-pt </a:t>
            </a:r>
            <a:r>
              <a:rPr lang="en-US" sz="3200" dirty="0"/>
              <a:t>conversion </a:t>
            </a:r>
            <a:r>
              <a:rPr lang="en-US" sz="3200" dirty="0" smtClean="0"/>
              <a:t>attempt.</a:t>
            </a:r>
          </a:p>
          <a:p>
            <a:endParaRPr lang="en-US" sz="3200" dirty="0"/>
          </a:p>
          <a:p>
            <a:r>
              <a:rPr lang="en-US" sz="3200" dirty="0" smtClean="0"/>
              <a:t>Let  f</a:t>
            </a:r>
            <a:r>
              <a:rPr lang="en-US" sz="3200" baseline="-25000" dirty="0" smtClean="0"/>
              <a:t>1</a:t>
            </a:r>
            <a:r>
              <a:rPr lang="en-US" sz="3200" dirty="0" smtClean="0"/>
              <a:t>  and  f</a:t>
            </a:r>
            <a:r>
              <a:rPr lang="en-US" sz="3200" baseline="-25000" dirty="0" smtClean="0"/>
              <a:t>2</a:t>
            </a:r>
            <a:r>
              <a:rPr lang="en-US" sz="3200" dirty="0" smtClean="0"/>
              <a:t>  be the corresponding observed success rates.</a:t>
            </a:r>
          </a:p>
          <a:p>
            <a:pPr marL="0" indent="0">
              <a:buNone/>
            </a:pPr>
            <a:r>
              <a:rPr lang="en-US" sz="3200" dirty="0"/>
              <a:t> </a:t>
            </a:r>
            <a:r>
              <a:rPr lang="en-US" sz="3200" dirty="0" smtClean="0"/>
              <a:t>                  </a:t>
            </a:r>
            <a:endParaRPr lang="en-US" sz="3200" dirty="0"/>
          </a:p>
          <a:p>
            <a:r>
              <a:rPr lang="en-US" sz="3200" dirty="0"/>
              <a:t>In 1998 when I first became curious the NFL averages </a:t>
            </a:r>
            <a:r>
              <a:rPr lang="en-US" sz="3200" dirty="0" smtClean="0"/>
              <a:t>were</a:t>
            </a:r>
          </a:p>
          <a:p>
            <a:endParaRPr lang="en-US" sz="3200" dirty="0"/>
          </a:p>
          <a:p>
            <a:pPr marL="0" indent="0">
              <a:buNone/>
            </a:pPr>
            <a:r>
              <a:rPr lang="en-US" sz="3200" dirty="0"/>
              <a:t> </a:t>
            </a:r>
            <a:r>
              <a:rPr lang="en-US" sz="3200" dirty="0" smtClean="0"/>
              <a:t>                                         f</a:t>
            </a:r>
            <a:r>
              <a:rPr lang="en-US" sz="3200" baseline="-25000" dirty="0" smtClean="0"/>
              <a:t>1</a:t>
            </a:r>
            <a:r>
              <a:rPr lang="en-US" sz="3200" dirty="0" smtClean="0"/>
              <a:t> </a:t>
            </a:r>
            <a:r>
              <a:rPr lang="en-US" sz="3200" dirty="0"/>
              <a:t>= .983</a:t>
            </a:r>
          </a:p>
          <a:p>
            <a:pPr marL="0" indent="0">
              <a:buNone/>
            </a:pPr>
            <a:r>
              <a:rPr lang="en-US" sz="3200" dirty="0" smtClean="0"/>
              <a:t>                                          f</a:t>
            </a:r>
            <a:r>
              <a:rPr lang="en-US" sz="3200" baseline="-25000" dirty="0" smtClean="0"/>
              <a:t>2</a:t>
            </a:r>
            <a:r>
              <a:rPr lang="en-US" sz="3200" dirty="0" smtClean="0"/>
              <a:t> </a:t>
            </a:r>
            <a:r>
              <a:rPr lang="en-US" sz="3200" dirty="0"/>
              <a:t>= .38</a:t>
            </a:r>
          </a:p>
          <a:p>
            <a:endParaRPr lang="en-US" dirty="0"/>
          </a:p>
        </p:txBody>
      </p:sp>
    </p:spTree>
    <p:extLst>
      <p:ext uri="{BB962C8B-B14F-4D97-AF65-F5344CB8AC3E}">
        <p14:creationId xmlns:p14="http://schemas.microsoft.com/office/powerpoint/2010/main" val="1306942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8773" y="679623"/>
            <a:ext cx="10515600" cy="5695049"/>
          </a:xfrm>
        </p:spPr>
        <p:txBody>
          <a:bodyPr>
            <a:normAutofit/>
          </a:bodyPr>
          <a:lstStyle/>
          <a:p>
            <a:pPr marL="0" indent="0">
              <a:buNone/>
            </a:pPr>
            <a:r>
              <a:rPr lang="en-US" sz="3200" dirty="0" smtClean="0"/>
              <a:t>By 2014 the yearly league f</a:t>
            </a:r>
            <a:r>
              <a:rPr lang="en-US" sz="3200" baseline="-25000" dirty="0" smtClean="0"/>
              <a:t>1</a:t>
            </a:r>
            <a:r>
              <a:rPr lang="en-US" sz="3200" dirty="0" smtClean="0"/>
              <a:t> value, with over 1100 attempts </a:t>
            </a:r>
          </a:p>
          <a:p>
            <a:pPr marL="0" indent="0">
              <a:buNone/>
            </a:pPr>
            <a:r>
              <a:rPr lang="en-US" sz="3200" dirty="0" smtClean="0"/>
              <a:t>per year, had risen to over 99%.  The f</a:t>
            </a:r>
            <a:r>
              <a:rPr lang="en-US" sz="3200" baseline="-25000" dirty="0" smtClean="0"/>
              <a:t>2</a:t>
            </a:r>
            <a:r>
              <a:rPr lang="en-US" sz="3200" dirty="0" smtClean="0"/>
              <a:t> rate, which was </a:t>
            </a:r>
            <a:r>
              <a:rPr lang="en-US" sz="3200" dirty="0"/>
              <a:t>based </a:t>
            </a:r>
            <a:endParaRPr lang="en-US" sz="3200" dirty="0" smtClean="0"/>
          </a:p>
          <a:p>
            <a:pPr marL="0" indent="0">
              <a:buNone/>
            </a:pPr>
            <a:r>
              <a:rPr lang="en-US" sz="3200" dirty="0" smtClean="0"/>
              <a:t>only on about </a:t>
            </a:r>
            <a:r>
              <a:rPr lang="en-US" sz="3200" dirty="0"/>
              <a:t>70 two-point attempts per </a:t>
            </a:r>
            <a:r>
              <a:rPr lang="en-US" sz="3200" dirty="0" smtClean="0"/>
              <a:t>year, was much </a:t>
            </a:r>
          </a:p>
          <a:p>
            <a:pPr marL="0" indent="0">
              <a:buNone/>
            </a:pPr>
            <a:r>
              <a:rPr lang="en-US" sz="3200" dirty="0" smtClean="0"/>
              <a:t>more variable.  It had been fluctuating in the upper 40% to </a:t>
            </a:r>
          </a:p>
          <a:p>
            <a:pPr marL="0" indent="0">
              <a:buNone/>
            </a:pPr>
            <a:r>
              <a:rPr lang="en-US" sz="3200" dirty="0" smtClean="0"/>
              <a:t>around 50%. </a:t>
            </a:r>
          </a:p>
          <a:p>
            <a:pPr marL="0" indent="0">
              <a:buNone/>
            </a:pPr>
            <a:endParaRPr lang="en-US" sz="3200" dirty="0"/>
          </a:p>
          <a:p>
            <a:pPr marL="0" indent="0">
              <a:buNone/>
            </a:pPr>
            <a:r>
              <a:rPr lang="en-US" sz="3200" dirty="0" smtClean="0"/>
              <a:t>The NFL determined that the 1-point attempt had become too</a:t>
            </a:r>
          </a:p>
          <a:p>
            <a:pPr marL="0" indent="0">
              <a:buNone/>
            </a:pPr>
            <a:r>
              <a:rPr lang="en-US" sz="3200" dirty="0" smtClean="0"/>
              <a:t> automatic and held little to no fan interest.  From an</a:t>
            </a:r>
          </a:p>
          <a:p>
            <a:pPr marL="0" indent="0">
              <a:buNone/>
            </a:pPr>
            <a:r>
              <a:rPr lang="en-US" sz="3200" dirty="0" smtClean="0"/>
              <a:t> entertainment point of view something had to be done. </a:t>
            </a:r>
          </a:p>
          <a:p>
            <a:pPr marL="0" indent="0">
              <a:buNone/>
            </a:pPr>
            <a:endParaRPr lang="en-US" dirty="0"/>
          </a:p>
        </p:txBody>
      </p:sp>
    </p:spTree>
    <p:extLst>
      <p:ext uri="{BB962C8B-B14F-4D97-AF65-F5344CB8AC3E}">
        <p14:creationId xmlns:p14="http://schemas.microsoft.com/office/powerpoint/2010/main" val="723547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878840" y="1376998"/>
            <a:ext cx="10515600" cy="6051299"/>
          </a:xfrm>
        </p:spPr>
        <p:txBody>
          <a:bodyPr>
            <a:normAutofit fontScale="97500"/>
          </a:bodyPr>
          <a:lstStyle/>
          <a:p>
            <a:pPr marL="0" indent="0">
              <a:buNone/>
            </a:pPr>
            <a:r>
              <a:rPr lang="en-US" sz="3700" dirty="0" smtClean="0"/>
              <a:t>Beginning </a:t>
            </a:r>
            <a:r>
              <a:rPr lang="en-US" sz="3700" dirty="0"/>
              <a:t>with the 2015 season the 1-point attempt was made more difficult.  Now, for the 1-point attempt the ball </a:t>
            </a:r>
            <a:r>
              <a:rPr lang="en-US" sz="3700" dirty="0" smtClean="0"/>
              <a:t>is </a:t>
            </a:r>
            <a:r>
              <a:rPr lang="en-US" sz="3700" dirty="0"/>
              <a:t>placed at the 15 yard line so that the kick </a:t>
            </a:r>
            <a:r>
              <a:rPr lang="en-US" sz="3700" dirty="0" smtClean="0"/>
              <a:t>is equivalent </a:t>
            </a:r>
            <a:r>
              <a:rPr lang="en-US" sz="3700" dirty="0"/>
              <a:t>to a  33 yard field goal.  For the 2-point attempt the ball was still placed at the 2 yard line</a:t>
            </a:r>
            <a:r>
              <a:rPr lang="en-US" sz="3700" dirty="0" smtClean="0"/>
              <a:t>.</a:t>
            </a:r>
            <a:endParaRPr lang="en-US" sz="3300" dirty="0"/>
          </a:p>
          <a:p>
            <a:endParaRPr lang="en-US" sz="3300" dirty="0"/>
          </a:p>
          <a:p>
            <a:endParaRPr lang="en-US" dirty="0"/>
          </a:p>
        </p:txBody>
      </p:sp>
    </p:spTree>
    <p:extLst>
      <p:ext uri="{BB962C8B-B14F-4D97-AF65-F5344CB8AC3E}">
        <p14:creationId xmlns:p14="http://schemas.microsoft.com/office/powerpoint/2010/main" val="4178430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446"/>
            <a:ext cx="10515600" cy="5391517"/>
          </a:xfrm>
        </p:spPr>
        <p:txBody>
          <a:bodyPr>
            <a:normAutofit/>
          </a:bodyPr>
          <a:lstStyle/>
          <a:p>
            <a:pPr marL="0" indent="0">
              <a:buNone/>
            </a:pPr>
            <a:r>
              <a:rPr lang="en-US" sz="3600" dirty="0"/>
              <a:t>Leading up to the 2015 season the media did pay some modest amount of attention to the proposed rule.   The reaction of the football community was very subdued.  The predominant feeling was that place kickers had become so good that it </a:t>
            </a:r>
            <a:r>
              <a:rPr lang="en-US" sz="3600" u="sng" dirty="0"/>
              <a:t>wouldn’t</a:t>
            </a:r>
            <a:r>
              <a:rPr lang="en-US" sz="3600" dirty="0"/>
              <a:t> make much difference in play calling</a:t>
            </a:r>
            <a:r>
              <a:rPr lang="en-US" sz="3600" dirty="0" smtClean="0"/>
              <a:t>.</a:t>
            </a:r>
          </a:p>
          <a:p>
            <a:pPr marL="0" indent="0">
              <a:buNone/>
            </a:pPr>
            <a:endParaRPr lang="en-US" sz="3600" dirty="0"/>
          </a:p>
          <a:p>
            <a:pPr marL="0" indent="0">
              <a:buNone/>
            </a:pPr>
            <a:r>
              <a:rPr lang="en-US" sz="3600" dirty="0" smtClean="0"/>
              <a:t>What do you think?</a:t>
            </a:r>
            <a:endParaRPr lang="en-US" sz="3600" dirty="0"/>
          </a:p>
        </p:txBody>
      </p:sp>
    </p:spTree>
    <p:extLst>
      <p:ext uri="{BB962C8B-B14F-4D97-AF65-F5344CB8AC3E}">
        <p14:creationId xmlns:p14="http://schemas.microsoft.com/office/powerpoint/2010/main" val="1967496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880"/>
            <a:ext cx="10515600" cy="5994083"/>
          </a:xfrm>
        </p:spPr>
        <p:txBody>
          <a:bodyPr>
            <a:normAutofit/>
          </a:bodyPr>
          <a:lstStyle/>
          <a:p>
            <a:pPr marL="0" indent="0">
              <a:buNone/>
            </a:pPr>
            <a:r>
              <a:rPr lang="en-US" sz="3200" dirty="0" smtClean="0"/>
              <a:t>Here are the rates for the last two years.</a:t>
            </a:r>
          </a:p>
          <a:p>
            <a:pPr marL="0" indent="0">
              <a:buNone/>
            </a:pPr>
            <a:endParaRPr lang="en-US" dirty="0" smtClean="0"/>
          </a:p>
          <a:p>
            <a:pPr marL="0" indent="0">
              <a:buNone/>
            </a:pPr>
            <a:r>
              <a:rPr lang="en-US" sz="3600" dirty="0" smtClean="0"/>
              <a:t>1-point </a:t>
            </a:r>
            <a:r>
              <a:rPr lang="en-US" sz="3600" dirty="0"/>
              <a:t>success </a:t>
            </a:r>
            <a:r>
              <a:rPr lang="en-US" sz="3600" dirty="0" smtClean="0"/>
              <a:t>rate in 2015 </a:t>
            </a:r>
            <a:r>
              <a:rPr lang="en-US" sz="3600" dirty="0"/>
              <a:t>= </a:t>
            </a:r>
            <a:r>
              <a:rPr lang="en-US" sz="3600" dirty="0" smtClean="0"/>
              <a:t>1177/1250 </a:t>
            </a:r>
            <a:r>
              <a:rPr lang="en-US" sz="3600" dirty="0"/>
              <a:t>= .</a:t>
            </a:r>
            <a:r>
              <a:rPr lang="en-US" sz="3600" dirty="0" smtClean="0"/>
              <a:t>942</a:t>
            </a:r>
          </a:p>
          <a:p>
            <a:pPr marL="0" indent="0">
              <a:buNone/>
            </a:pPr>
            <a:r>
              <a:rPr lang="en-US" sz="3600" dirty="0"/>
              <a:t>1-point success rate in 2016 = 1164/1246 = .934</a:t>
            </a:r>
          </a:p>
          <a:p>
            <a:pPr marL="0" indent="0">
              <a:buNone/>
            </a:pPr>
            <a:r>
              <a:rPr lang="en-US" sz="3600" dirty="0"/>
              <a:t>1-point success rate combined= 2341/2496 = .938</a:t>
            </a:r>
          </a:p>
          <a:p>
            <a:pPr marL="0" indent="0">
              <a:buNone/>
            </a:pPr>
            <a:endParaRPr lang="en-US" sz="3600" dirty="0"/>
          </a:p>
          <a:p>
            <a:pPr marL="0" indent="0">
              <a:buNone/>
            </a:pPr>
            <a:r>
              <a:rPr lang="en-US" sz="3600" dirty="0"/>
              <a:t>2-point success </a:t>
            </a:r>
            <a:r>
              <a:rPr lang="en-US" sz="3600" dirty="0" smtClean="0"/>
              <a:t>rate in 2015 </a:t>
            </a:r>
            <a:r>
              <a:rPr lang="en-US" sz="3600" dirty="0"/>
              <a:t>= </a:t>
            </a:r>
            <a:r>
              <a:rPr lang="en-US" sz="3600" dirty="0" smtClean="0"/>
              <a:t>50/100 </a:t>
            </a:r>
            <a:r>
              <a:rPr lang="en-US" sz="3600" dirty="0"/>
              <a:t>= </a:t>
            </a:r>
            <a:r>
              <a:rPr lang="en-US" sz="3600" dirty="0" smtClean="0"/>
              <a:t>.500</a:t>
            </a:r>
          </a:p>
          <a:p>
            <a:pPr marL="0" indent="0">
              <a:buNone/>
            </a:pPr>
            <a:r>
              <a:rPr lang="en-US" sz="3600" dirty="0" smtClean="0"/>
              <a:t>2-point </a:t>
            </a:r>
            <a:r>
              <a:rPr lang="en-US" sz="3600" dirty="0"/>
              <a:t>success rate in </a:t>
            </a:r>
            <a:r>
              <a:rPr lang="en-US" sz="3600" dirty="0" smtClean="0"/>
              <a:t>2016 </a:t>
            </a:r>
            <a:r>
              <a:rPr lang="en-US" sz="3600" dirty="0"/>
              <a:t>= </a:t>
            </a:r>
            <a:r>
              <a:rPr lang="en-US" sz="3600" dirty="0" smtClean="0"/>
              <a:t>55/112 </a:t>
            </a:r>
            <a:r>
              <a:rPr lang="en-US" sz="3600" dirty="0"/>
              <a:t>= .</a:t>
            </a:r>
            <a:r>
              <a:rPr lang="en-US" sz="3600" dirty="0" smtClean="0"/>
              <a:t>491</a:t>
            </a:r>
          </a:p>
          <a:p>
            <a:pPr marL="0" indent="0">
              <a:buNone/>
            </a:pPr>
            <a:r>
              <a:rPr lang="en-US" sz="3600" dirty="0" smtClean="0"/>
              <a:t>2-point </a:t>
            </a:r>
            <a:r>
              <a:rPr lang="en-US" sz="3600" dirty="0"/>
              <a:t>success rate </a:t>
            </a:r>
            <a:r>
              <a:rPr lang="en-US" sz="3600" dirty="0" smtClean="0"/>
              <a:t>combined= </a:t>
            </a:r>
            <a:r>
              <a:rPr lang="en-US" sz="3600" dirty="0"/>
              <a:t>105/212 = .495</a:t>
            </a:r>
          </a:p>
          <a:p>
            <a:pPr marL="0" indent="0">
              <a:buNone/>
            </a:pPr>
            <a:endParaRPr lang="en-US" dirty="0"/>
          </a:p>
        </p:txBody>
      </p:sp>
    </p:spTree>
    <p:extLst>
      <p:ext uri="{BB962C8B-B14F-4D97-AF65-F5344CB8AC3E}">
        <p14:creationId xmlns:p14="http://schemas.microsoft.com/office/powerpoint/2010/main" val="3596828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80768"/>
            <a:ext cx="10515600" cy="5800781"/>
          </a:xfrm>
        </p:spPr>
        <p:txBody>
          <a:bodyPr>
            <a:normAutofit/>
          </a:bodyPr>
          <a:lstStyle/>
          <a:p>
            <a:pPr marL="0" indent="0">
              <a:buNone/>
            </a:pPr>
            <a:r>
              <a:rPr lang="en-US" sz="3200" dirty="0" smtClean="0"/>
              <a:t>Mathematically, a </a:t>
            </a:r>
            <a:r>
              <a:rPr lang="en-US" sz="3200" dirty="0"/>
              <a:t>key issue </a:t>
            </a:r>
            <a:r>
              <a:rPr lang="en-US" sz="3200" dirty="0" smtClean="0"/>
              <a:t>turns out to be </a:t>
            </a:r>
            <a:r>
              <a:rPr lang="en-US" sz="3200" dirty="0"/>
              <a:t>the relationship </a:t>
            </a:r>
            <a:r>
              <a:rPr lang="en-US" sz="3200" dirty="0" smtClean="0"/>
              <a:t>between</a:t>
            </a:r>
          </a:p>
          <a:p>
            <a:pPr marL="0" indent="0">
              <a:buNone/>
            </a:pPr>
            <a:endParaRPr lang="en-US" sz="1200" dirty="0"/>
          </a:p>
          <a:p>
            <a:pPr marL="0" indent="0">
              <a:buNone/>
            </a:pPr>
            <a:r>
              <a:rPr lang="en-US" sz="3200" dirty="0" smtClean="0"/>
              <a:t>     the </a:t>
            </a:r>
            <a:r>
              <a:rPr lang="en-US" sz="3200" dirty="0"/>
              <a:t>expected value of a 1-point attempt  =  p</a:t>
            </a:r>
            <a:r>
              <a:rPr lang="en-US" sz="3200" baseline="-25000" dirty="0"/>
              <a:t>1</a:t>
            </a:r>
            <a:r>
              <a:rPr lang="en-US" sz="3200" dirty="0"/>
              <a:t>  </a:t>
            </a:r>
            <a:r>
              <a:rPr lang="en-US" sz="3200" dirty="0" smtClean="0"/>
              <a:t>        and                                               </a:t>
            </a:r>
          </a:p>
          <a:p>
            <a:pPr marL="0" indent="0">
              <a:buNone/>
            </a:pPr>
            <a:r>
              <a:rPr lang="en-US" sz="3200" dirty="0" smtClean="0"/>
              <a:t>     the expected value of a 2-point attempt  = </a:t>
            </a:r>
            <a:r>
              <a:rPr lang="en-US" sz="3200" baseline="-25000" dirty="0" smtClean="0"/>
              <a:t> </a:t>
            </a:r>
            <a:r>
              <a:rPr lang="en-US" sz="3200" dirty="0" smtClean="0"/>
              <a:t>2p</a:t>
            </a:r>
            <a:r>
              <a:rPr lang="en-US" sz="3200" baseline="-25000" dirty="0" smtClean="0"/>
              <a:t>2</a:t>
            </a:r>
          </a:p>
          <a:p>
            <a:pPr marL="0" indent="0">
              <a:buNone/>
            </a:pPr>
            <a:endParaRPr lang="en-US" sz="3200" baseline="-25000" dirty="0"/>
          </a:p>
          <a:p>
            <a:r>
              <a:rPr lang="en-US" sz="3200" dirty="0" smtClean="0"/>
              <a:t>If    p</a:t>
            </a:r>
            <a:r>
              <a:rPr lang="en-US" sz="3200" baseline="-25000" dirty="0" smtClean="0"/>
              <a:t>1</a:t>
            </a:r>
            <a:r>
              <a:rPr lang="en-US" sz="3200" dirty="0" smtClean="0"/>
              <a:t> </a:t>
            </a:r>
            <a:r>
              <a:rPr lang="en-US" sz="3200" dirty="0"/>
              <a:t>&gt; 2p</a:t>
            </a:r>
            <a:r>
              <a:rPr lang="en-US" sz="3200" baseline="-25000" dirty="0"/>
              <a:t>2</a:t>
            </a:r>
            <a:r>
              <a:rPr lang="en-US" sz="3200" dirty="0"/>
              <a:t> </a:t>
            </a:r>
            <a:r>
              <a:rPr lang="en-US" sz="3200" dirty="0" smtClean="0"/>
              <a:t>  </a:t>
            </a:r>
            <a:r>
              <a:rPr lang="en-US" sz="3200" dirty="0"/>
              <a:t>then always attempting a 1-point conversion will maximize the expected number of points scored.</a:t>
            </a:r>
          </a:p>
          <a:p>
            <a:endParaRPr lang="en-US" sz="3200" dirty="0"/>
          </a:p>
          <a:p>
            <a:r>
              <a:rPr lang="en-US" sz="3200" dirty="0" smtClean="0"/>
              <a:t>If    p</a:t>
            </a:r>
            <a:r>
              <a:rPr lang="en-US" sz="3200" baseline="-25000" dirty="0" smtClean="0"/>
              <a:t>1</a:t>
            </a:r>
            <a:r>
              <a:rPr lang="en-US" sz="3200" dirty="0" smtClean="0"/>
              <a:t> &lt; </a:t>
            </a:r>
            <a:r>
              <a:rPr lang="en-US" sz="3200" dirty="0"/>
              <a:t>2p</a:t>
            </a:r>
            <a:r>
              <a:rPr lang="en-US" sz="3200" baseline="-25000" dirty="0"/>
              <a:t>2</a:t>
            </a:r>
            <a:r>
              <a:rPr lang="en-US" sz="3200" dirty="0"/>
              <a:t>  </a:t>
            </a:r>
            <a:r>
              <a:rPr lang="en-US" sz="3200" dirty="0" smtClean="0"/>
              <a:t> then </a:t>
            </a:r>
            <a:r>
              <a:rPr lang="en-US" sz="3200" dirty="0"/>
              <a:t>always attempting a 2-point conversion will maximize the expected number of points scored.</a:t>
            </a:r>
          </a:p>
          <a:p>
            <a:pPr marL="0" indent="0">
              <a:buNone/>
            </a:pPr>
            <a:endParaRPr lang="en-US" baseline="-25000" dirty="0"/>
          </a:p>
          <a:p>
            <a:endParaRPr lang="en-US" dirty="0"/>
          </a:p>
        </p:txBody>
      </p:sp>
    </p:spTree>
    <p:extLst>
      <p:ext uri="{BB962C8B-B14F-4D97-AF65-F5344CB8AC3E}">
        <p14:creationId xmlns:p14="http://schemas.microsoft.com/office/powerpoint/2010/main" val="3792904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4432"/>
          </a:xfrm>
        </p:spPr>
        <p:txBody>
          <a:bodyPr>
            <a:normAutofit fontScale="90000"/>
          </a:bodyPr>
          <a:lstStyle/>
          <a:p>
            <a:r>
              <a:rPr lang="en-US" dirty="0" smtClean="0"/>
              <a:t> </a:t>
            </a:r>
            <a:endParaRPr lang="en-US" dirty="0"/>
          </a:p>
        </p:txBody>
      </p:sp>
      <p:sp>
        <p:nvSpPr>
          <p:cNvPr id="3" name="Content Placeholder 2"/>
          <p:cNvSpPr>
            <a:spLocks noGrp="1"/>
          </p:cNvSpPr>
          <p:nvPr>
            <p:ph idx="1"/>
          </p:nvPr>
        </p:nvSpPr>
        <p:spPr>
          <a:xfrm>
            <a:off x="838200" y="152400"/>
            <a:ext cx="10515600" cy="6435969"/>
          </a:xfrm>
        </p:spPr>
        <p:txBody>
          <a:bodyPr>
            <a:normAutofit/>
          </a:bodyPr>
          <a:lstStyle/>
          <a:p>
            <a:endParaRPr lang="en-US" sz="3200" dirty="0"/>
          </a:p>
          <a:p>
            <a:pPr marL="0" indent="0" algn="ctr">
              <a:buNone/>
            </a:pPr>
            <a:r>
              <a:rPr lang="en-US" sz="3200" dirty="0" smtClean="0"/>
              <a:t>Maximizing the expected number of points scored is not the </a:t>
            </a:r>
          </a:p>
          <a:p>
            <a:pPr marL="0" indent="0">
              <a:buNone/>
            </a:pPr>
            <a:r>
              <a:rPr lang="en-US" sz="3200" dirty="0" smtClean="0"/>
              <a:t>   same as maximizing the probability of winning. Thus some</a:t>
            </a:r>
          </a:p>
          <a:p>
            <a:pPr marL="0" indent="0">
              <a:buNone/>
            </a:pPr>
            <a:r>
              <a:rPr lang="en-US" sz="3200" dirty="0" smtClean="0"/>
              <a:t>   attempt at computing actual probabilities would seem to be</a:t>
            </a:r>
          </a:p>
          <a:p>
            <a:pPr marL="0" indent="0">
              <a:buNone/>
            </a:pPr>
            <a:r>
              <a:rPr lang="en-US" sz="3200" dirty="0"/>
              <a:t> </a:t>
            </a:r>
            <a:r>
              <a:rPr lang="en-US" sz="3200" dirty="0" smtClean="0"/>
              <a:t>  appropriate.</a:t>
            </a:r>
          </a:p>
          <a:p>
            <a:pPr marL="0" indent="0">
              <a:buNone/>
            </a:pPr>
            <a:endParaRPr lang="en-US" sz="3200" dirty="0" smtClean="0"/>
          </a:p>
          <a:p>
            <a:pPr marL="0" indent="0">
              <a:buNone/>
            </a:pPr>
            <a:r>
              <a:rPr lang="en-US" sz="3200" dirty="0" smtClean="0"/>
              <a:t> Historically, before 2015, when discussing PATs people have</a:t>
            </a:r>
          </a:p>
          <a:p>
            <a:pPr marL="0" indent="0">
              <a:buNone/>
            </a:pPr>
            <a:r>
              <a:rPr lang="en-US" sz="3200" dirty="0" smtClean="0"/>
              <a:t> always tacitly assumed that the true rates satisfied p</a:t>
            </a:r>
            <a:r>
              <a:rPr lang="en-US" sz="3200" baseline="-25000" dirty="0" smtClean="0"/>
              <a:t>1</a:t>
            </a:r>
            <a:r>
              <a:rPr lang="en-US" sz="3200" dirty="0" smtClean="0"/>
              <a:t> </a:t>
            </a:r>
            <a:r>
              <a:rPr lang="en-US" sz="3200" dirty="0"/>
              <a:t>&gt; 2p</a:t>
            </a:r>
            <a:r>
              <a:rPr lang="en-US" sz="3200" baseline="-25000" dirty="0"/>
              <a:t>2</a:t>
            </a:r>
            <a:r>
              <a:rPr lang="en-US" sz="3200" dirty="0"/>
              <a:t> </a:t>
            </a:r>
            <a:r>
              <a:rPr lang="en-US" sz="3200" dirty="0" smtClean="0"/>
              <a:t> </a:t>
            </a:r>
          </a:p>
          <a:p>
            <a:pPr marL="0" indent="0">
              <a:buNone/>
            </a:pPr>
            <a:r>
              <a:rPr lang="en-US" sz="3200" dirty="0"/>
              <a:t> </a:t>
            </a:r>
            <a:r>
              <a:rPr lang="en-US" sz="3200" dirty="0" smtClean="0"/>
              <a:t>even if the observed rates didn’t hold in some years.</a:t>
            </a:r>
          </a:p>
          <a:p>
            <a:pPr marL="0" indent="0">
              <a:buNone/>
            </a:pPr>
            <a:endParaRPr lang="en-US" sz="3200" dirty="0" smtClean="0"/>
          </a:p>
          <a:p>
            <a:pPr marL="0" indent="0">
              <a:buNone/>
            </a:pPr>
            <a:endParaRPr lang="en-US" sz="3200" dirty="0"/>
          </a:p>
          <a:p>
            <a:pPr marL="0" indent="0">
              <a:buNone/>
            </a:pPr>
            <a:endParaRPr lang="en-US" sz="3200" dirty="0" smtClean="0"/>
          </a:p>
          <a:p>
            <a:pPr marL="0" indent="0">
              <a:buNone/>
            </a:pPr>
            <a:endParaRPr lang="en-US" sz="3200" dirty="0"/>
          </a:p>
          <a:p>
            <a:pPr marL="0" indent="0">
              <a:buNone/>
            </a:pPr>
            <a:endParaRPr lang="en-US" sz="3200" dirty="0"/>
          </a:p>
        </p:txBody>
      </p:sp>
    </p:spTree>
    <p:extLst>
      <p:ext uri="{BB962C8B-B14F-4D97-AF65-F5344CB8AC3E}">
        <p14:creationId xmlns:p14="http://schemas.microsoft.com/office/powerpoint/2010/main" val="306661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454" y="724613"/>
            <a:ext cx="10515600" cy="5954542"/>
          </a:xfrm>
        </p:spPr>
        <p:txBody>
          <a:bodyPr>
            <a:normAutofit/>
          </a:bodyPr>
          <a:lstStyle/>
          <a:p>
            <a:pPr marL="0" indent="0">
              <a:buNone/>
            </a:pPr>
            <a:endParaRPr lang="en-US" sz="3200" dirty="0"/>
          </a:p>
          <a:p>
            <a:pPr marL="0" indent="0">
              <a:buNone/>
            </a:pPr>
            <a:r>
              <a:rPr lang="en-US" sz="3600" dirty="0" smtClean="0"/>
              <a:t>An optimal game strategy chart should, after </a:t>
            </a:r>
            <a:r>
              <a:rPr lang="en-US" sz="3600" dirty="0"/>
              <a:t>scoring </a:t>
            </a:r>
            <a:endParaRPr lang="en-US" sz="3600" dirty="0" smtClean="0"/>
          </a:p>
          <a:p>
            <a:pPr marL="0" indent="0">
              <a:buNone/>
            </a:pPr>
            <a:r>
              <a:rPr lang="en-US" sz="3600" dirty="0" smtClean="0"/>
              <a:t>each TD, specify the PAT </a:t>
            </a:r>
            <a:r>
              <a:rPr lang="en-US" sz="3600" dirty="0"/>
              <a:t>choice that maximizes the </a:t>
            </a:r>
            <a:endParaRPr lang="en-US" sz="3600" dirty="0" smtClean="0"/>
          </a:p>
          <a:p>
            <a:pPr marL="0" indent="0">
              <a:buNone/>
            </a:pPr>
            <a:r>
              <a:rPr lang="en-US" sz="3600" dirty="0" smtClean="0"/>
              <a:t>probability of winning the game.  </a:t>
            </a:r>
          </a:p>
          <a:p>
            <a:pPr marL="0" indent="0">
              <a:buNone/>
            </a:pPr>
            <a:endParaRPr lang="en-US" sz="3600" dirty="0"/>
          </a:p>
          <a:p>
            <a:pPr marL="0" indent="0">
              <a:buNone/>
            </a:pPr>
            <a:r>
              <a:rPr lang="en-US" sz="3600" dirty="0" smtClean="0"/>
              <a:t>This is especially intriguing because the solution needs</a:t>
            </a:r>
          </a:p>
          <a:p>
            <a:pPr marL="0" indent="0">
              <a:buNone/>
            </a:pPr>
            <a:r>
              <a:rPr lang="en-US" sz="3600" dirty="0" smtClean="0"/>
              <a:t> to involve time remaining and also it is a problem that </a:t>
            </a:r>
          </a:p>
          <a:p>
            <a:pPr marL="0" indent="0">
              <a:buNone/>
            </a:pPr>
            <a:r>
              <a:rPr lang="en-US" sz="3600" dirty="0" smtClean="0"/>
              <a:t> can not be fully resolved empirically.</a:t>
            </a:r>
            <a:endParaRPr lang="en-US" sz="3600" dirty="0"/>
          </a:p>
          <a:p>
            <a:endParaRPr lang="en-US" dirty="0"/>
          </a:p>
        </p:txBody>
      </p:sp>
    </p:spTree>
    <p:extLst>
      <p:ext uri="{BB962C8B-B14F-4D97-AF65-F5344CB8AC3E}">
        <p14:creationId xmlns:p14="http://schemas.microsoft.com/office/powerpoint/2010/main" val="24155343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7838"/>
            <a:ext cx="10515600" cy="5980670"/>
          </a:xfrm>
        </p:spPr>
        <p:txBody>
          <a:bodyPr>
            <a:normAutofit/>
          </a:bodyPr>
          <a:lstStyle/>
          <a:p>
            <a:pPr marL="0" indent="0">
              <a:buNone/>
            </a:pPr>
            <a:r>
              <a:rPr lang="en-US" sz="3600" dirty="0"/>
              <a:t>Getting precise probabilities in actual game situations is not really possible as they depend on too many unknown quantities.  Furthermore, there aren’t even good ways to estimate most of these quantities.</a:t>
            </a:r>
          </a:p>
          <a:p>
            <a:pPr marL="0" indent="0">
              <a:buNone/>
            </a:pPr>
            <a:endParaRPr lang="en-US" sz="3600" dirty="0" smtClean="0"/>
          </a:p>
          <a:p>
            <a:pPr marL="0" indent="0">
              <a:buNone/>
            </a:pPr>
            <a:r>
              <a:rPr lang="en-US" sz="3600" dirty="0" smtClean="0"/>
              <a:t>However, exact probabilities can be found for well defined game models that approximate football game conditions.  These results can supply coaches with valuable information that will allow them to make more informed PAT decisions.</a:t>
            </a:r>
          </a:p>
          <a:p>
            <a:pPr marL="0" indent="0">
              <a:buNone/>
            </a:pPr>
            <a:endParaRPr lang="en-US" sz="3200" dirty="0" smtClean="0"/>
          </a:p>
          <a:p>
            <a:pPr marL="0" indent="0">
              <a:buNone/>
            </a:pPr>
            <a:endParaRPr lang="en-US" sz="3200" dirty="0" smtClean="0"/>
          </a:p>
          <a:p>
            <a:pPr marL="0" indent="0">
              <a:buNone/>
            </a:pPr>
            <a:endParaRPr lang="en-US" sz="3200" dirty="0"/>
          </a:p>
        </p:txBody>
      </p:sp>
    </p:spTree>
    <p:extLst>
      <p:ext uri="{BB962C8B-B14F-4D97-AF65-F5344CB8AC3E}">
        <p14:creationId xmlns:p14="http://schemas.microsoft.com/office/powerpoint/2010/main" val="588381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37846"/>
            <a:ext cx="10515600" cy="5239117"/>
          </a:xfrm>
        </p:spPr>
        <p:txBody>
          <a:bodyPr/>
          <a:lstStyle/>
          <a:p>
            <a:pPr marL="0" indent="0">
              <a:buNone/>
            </a:pPr>
            <a:r>
              <a:rPr lang="en-US" sz="3600" dirty="0"/>
              <a:t>For the model I chose, time remaining is measured in number of possessions.  This is the natural way </a:t>
            </a:r>
            <a:r>
              <a:rPr lang="en-US" sz="3600" dirty="0" smtClean="0"/>
              <a:t>coaches </a:t>
            </a:r>
            <a:r>
              <a:rPr lang="en-US" sz="3600" dirty="0"/>
              <a:t>seem to approach their strategy.  </a:t>
            </a:r>
            <a:endParaRPr lang="en-US" sz="3600" dirty="0" smtClean="0"/>
          </a:p>
          <a:p>
            <a:pPr marL="0" indent="0">
              <a:buNone/>
            </a:pPr>
            <a:endParaRPr lang="en-US" sz="3600" dirty="0"/>
          </a:p>
          <a:p>
            <a:pPr marL="0" indent="0">
              <a:buNone/>
            </a:pPr>
            <a:r>
              <a:rPr lang="en-US" sz="3600" dirty="0"/>
              <a:t>For each team, suppose we know the rate at which they score field goals, the rate at which they score touchdowns, p</a:t>
            </a:r>
            <a:r>
              <a:rPr lang="en-US" sz="3600" baseline="-25000" dirty="0"/>
              <a:t>1</a:t>
            </a:r>
            <a:r>
              <a:rPr lang="en-US" sz="3600" dirty="0"/>
              <a:t> and p</a:t>
            </a:r>
            <a:r>
              <a:rPr lang="en-US" sz="3600" baseline="-25000" dirty="0"/>
              <a:t>2</a:t>
            </a:r>
            <a:r>
              <a:rPr lang="en-US" sz="3600" dirty="0"/>
              <a:t>.  Think of these values as initial conditions.    </a:t>
            </a:r>
          </a:p>
          <a:p>
            <a:pPr marL="0" indent="0">
              <a:buNone/>
            </a:pPr>
            <a:endParaRPr lang="en-US" dirty="0"/>
          </a:p>
        </p:txBody>
      </p:sp>
    </p:spTree>
    <p:extLst>
      <p:ext uri="{BB962C8B-B14F-4D97-AF65-F5344CB8AC3E}">
        <p14:creationId xmlns:p14="http://schemas.microsoft.com/office/powerpoint/2010/main" val="267737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5416"/>
            <a:ext cx="10515600" cy="5993661"/>
          </a:xfrm>
        </p:spPr>
        <p:txBody>
          <a:bodyPr>
            <a:normAutofit/>
          </a:bodyPr>
          <a:lstStyle/>
          <a:p>
            <a:pPr marL="0" indent="0">
              <a:buNone/>
            </a:pPr>
            <a:endParaRPr lang="en-US" sz="3200" dirty="0" smtClean="0"/>
          </a:p>
          <a:p>
            <a:pPr marL="0" indent="0">
              <a:buNone/>
            </a:pPr>
            <a:r>
              <a:rPr lang="en-US" sz="3600" dirty="0" smtClean="0"/>
              <a:t>Under such conditions using </a:t>
            </a:r>
            <a:r>
              <a:rPr lang="en-US" sz="3600" dirty="0"/>
              <a:t>the method of dynamic programming (or backward deduction) </a:t>
            </a:r>
            <a:r>
              <a:rPr lang="en-US" sz="3600" dirty="0" smtClean="0"/>
              <a:t>optimal </a:t>
            </a:r>
            <a:r>
              <a:rPr lang="en-US" sz="3600" dirty="0"/>
              <a:t>strategies can be found exactly. </a:t>
            </a:r>
            <a:r>
              <a:rPr lang="en-US" sz="3600" dirty="0" smtClean="0"/>
              <a:t> This process is described in a 2000 paper I wrote for Chance.  The method begins at the end of the game (i.e., 0 possessions remaining) when the probabilities and optimal decisions are easily obtained.  </a:t>
            </a:r>
            <a:r>
              <a:rPr lang="en-US" sz="3600" dirty="0"/>
              <a:t>Then</a:t>
            </a:r>
            <a:r>
              <a:rPr lang="en-US" sz="3600" dirty="0" smtClean="0"/>
              <a:t>, </a:t>
            </a:r>
            <a:r>
              <a:rPr lang="en-US" sz="3600" dirty="0"/>
              <a:t>using induction </a:t>
            </a:r>
            <a:r>
              <a:rPr lang="en-US" sz="3600" dirty="0" smtClean="0"/>
              <a:t>equations, one moves backward to 1 possession remaining, then 2, etc.  What is not standard is having two teams with opposite goals.</a:t>
            </a:r>
          </a:p>
          <a:p>
            <a:pPr marL="0" indent="0">
              <a:buNone/>
            </a:pPr>
            <a:endParaRPr lang="en-US" sz="3200" dirty="0"/>
          </a:p>
          <a:p>
            <a:pPr marL="0" indent="0">
              <a:buNone/>
            </a:pPr>
            <a:endParaRPr lang="en-US" sz="3200" dirty="0"/>
          </a:p>
          <a:p>
            <a:pPr marL="0" indent="0">
              <a:buNone/>
            </a:pPr>
            <a:endParaRPr lang="en-US" dirty="0"/>
          </a:p>
        </p:txBody>
      </p:sp>
    </p:spTree>
    <p:extLst>
      <p:ext uri="{BB962C8B-B14F-4D97-AF65-F5344CB8AC3E}">
        <p14:creationId xmlns:p14="http://schemas.microsoft.com/office/powerpoint/2010/main" val="821688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3046"/>
            <a:ext cx="10515600" cy="5543917"/>
          </a:xfrm>
        </p:spPr>
        <p:txBody>
          <a:bodyPr/>
          <a:lstStyle/>
          <a:p>
            <a:pPr marL="0" indent="0">
              <a:buNone/>
            </a:pPr>
            <a:endParaRPr lang="en-US" sz="3600" dirty="0"/>
          </a:p>
          <a:p>
            <a:pPr marL="0" indent="0">
              <a:buNone/>
            </a:pPr>
            <a:r>
              <a:rPr lang="en-US" sz="3600" dirty="0"/>
              <a:t>To appreciate the usefulness of this </a:t>
            </a:r>
            <a:r>
              <a:rPr lang="en-US" sz="3600" dirty="0" smtClean="0"/>
              <a:t>approach </a:t>
            </a:r>
            <a:r>
              <a:rPr lang="en-US" sz="3600" dirty="0"/>
              <a:t>and the </a:t>
            </a:r>
            <a:endParaRPr lang="en-US" sz="3600" dirty="0" smtClean="0"/>
          </a:p>
          <a:p>
            <a:pPr marL="0" indent="0">
              <a:buNone/>
            </a:pPr>
            <a:r>
              <a:rPr lang="en-US" sz="3600" dirty="0" smtClean="0"/>
              <a:t>level </a:t>
            </a:r>
            <a:r>
              <a:rPr lang="en-US" sz="3600" dirty="0"/>
              <a:t>of impact of the new rule change we will look </a:t>
            </a:r>
            <a:r>
              <a:rPr lang="en-US" sz="3600" dirty="0" smtClean="0"/>
              <a:t>at</a:t>
            </a:r>
          </a:p>
          <a:p>
            <a:pPr marL="0" indent="0">
              <a:buNone/>
            </a:pPr>
            <a:r>
              <a:rPr lang="en-US" sz="3600" dirty="0" smtClean="0"/>
              <a:t>the strategy results for 3 </a:t>
            </a:r>
            <a:r>
              <a:rPr lang="en-US" sz="3600" dirty="0"/>
              <a:t>sets of initial conditions.</a:t>
            </a:r>
          </a:p>
          <a:p>
            <a:pPr marL="0" indent="0">
              <a:buNone/>
            </a:pPr>
            <a:endParaRPr lang="en-US" sz="3200" dirty="0"/>
          </a:p>
          <a:p>
            <a:endParaRPr lang="en-US" dirty="0"/>
          </a:p>
        </p:txBody>
      </p:sp>
    </p:spTree>
    <p:extLst>
      <p:ext uri="{BB962C8B-B14F-4D97-AF65-F5344CB8AC3E}">
        <p14:creationId xmlns:p14="http://schemas.microsoft.com/office/powerpoint/2010/main" val="443007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1014"/>
            <a:ext cx="10515600" cy="6447693"/>
          </a:xfrm>
        </p:spPr>
        <p:txBody>
          <a:bodyPr>
            <a:normAutofit fontScale="92500" lnSpcReduction="10000"/>
          </a:bodyPr>
          <a:lstStyle/>
          <a:p>
            <a:pPr marL="0" indent="0">
              <a:buNone/>
            </a:pPr>
            <a:endParaRPr lang="en-US" sz="3200" dirty="0" smtClean="0"/>
          </a:p>
          <a:p>
            <a:r>
              <a:rPr lang="en-US" sz="3200" b="1" dirty="0"/>
              <a:t>Initial Conditions A</a:t>
            </a:r>
            <a:r>
              <a:rPr lang="en-US" sz="3200" dirty="0"/>
              <a:t>: p</a:t>
            </a:r>
            <a:r>
              <a:rPr lang="en-US" sz="3200" baseline="-25000" dirty="0"/>
              <a:t>1</a:t>
            </a:r>
            <a:r>
              <a:rPr lang="en-US" sz="3200" dirty="0"/>
              <a:t> = .99 and p</a:t>
            </a:r>
            <a:r>
              <a:rPr lang="en-US" sz="3200" baseline="-25000" dirty="0"/>
              <a:t>2</a:t>
            </a:r>
            <a:r>
              <a:rPr lang="en-US" sz="3200" dirty="0"/>
              <a:t> = .42 success rates for one-point and two-point conversion attempts respectively with teams scoring field goals and touchdowns on 13% and 21% of possessions respectively. </a:t>
            </a:r>
            <a:endParaRPr lang="en-US" sz="3200" dirty="0" smtClean="0"/>
          </a:p>
          <a:p>
            <a:endParaRPr lang="en-US" sz="3200" dirty="0"/>
          </a:p>
          <a:p>
            <a:r>
              <a:rPr lang="en-US" sz="3200" b="1" dirty="0"/>
              <a:t>Initial Conditions B</a:t>
            </a:r>
            <a:r>
              <a:rPr lang="en-US" sz="3200" dirty="0"/>
              <a:t>: p</a:t>
            </a:r>
            <a:r>
              <a:rPr lang="en-US" sz="3200" baseline="-25000" dirty="0"/>
              <a:t>1</a:t>
            </a:r>
            <a:r>
              <a:rPr lang="en-US" sz="3200" dirty="0"/>
              <a:t> = .99 and p</a:t>
            </a:r>
            <a:r>
              <a:rPr lang="en-US" sz="3200" baseline="-25000" dirty="0"/>
              <a:t>2</a:t>
            </a:r>
            <a:r>
              <a:rPr lang="en-US" sz="3200" dirty="0"/>
              <a:t> = .47 success rates for one-point and two-point conversion attempts respectively with teams scoring field goals and touchdowns on 19% and 30% of possessions respectively. </a:t>
            </a:r>
            <a:endParaRPr lang="en-US" sz="3200" dirty="0" smtClean="0"/>
          </a:p>
          <a:p>
            <a:endParaRPr lang="en-US" sz="3200" dirty="0" smtClean="0"/>
          </a:p>
          <a:p>
            <a:r>
              <a:rPr lang="en-US" sz="3200" b="1" dirty="0"/>
              <a:t>Initial Conditions </a:t>
            </a:r>
            <a:r>
              <a:rPr lang="en-US" sz="3200" b="1" dirty="0" smtClean="0"/>
              <a:t>C</a:t>
            </a:r>
            <a:r>
              <a:rPr lang="en-US" sz="3200" dirty="0" smtClean="0"/>
              <a:t>: </a:t>
            </a:r>
            <a:r>
              <a:rPr lang="en-US" sz="3200" dirty="0"/>
              <a:t>p</a:t>
            </a:r>
            <a:r>
              <a:rPr lang="en-US" sz="3200" baseline="-25000" dirty="0"/>
              <a:t>1</a:t>
            </a:r>
            <a:r>
              <a:rPr lang="en-US" sz="3200" dirty="0"/>
              <a:t> = .</a:t>
            </a:r>
            <a:r>
              <a:rPr lang="en-US" sz="3200" dirty="0" smtClean="0"/>
              <a:t>938 </a:t>
            </a:r>
            <a:r>
              <a:rPr lang="en-US" sz="3200" dirty="0"/>
              <a:t>and p</a:t>
            </a:r>
            <a:r>
              <a:rPr lang="en-US" sz="3200" baseline="-25000" dirty="0"/>
              <a:t>2</a:t>
            </a:r>
            <a:r>
              <a:rPr lang="en-US" sz="3200" dirty="0"/>
              <a:t> = .</a:t>
            </a:r>
            <a:r>
              <a:rPr lang="en-US" sz="3200" dirty="0" smtClean="0"/>
              <a:t>495 </a:t>
            </a:r>
            <a:r>
              <a:rPr lang="en-US" sz="3200" dirty="0"/>
              <a:t>success rates for one-point and two-point conversion attempts respectively with teams scoring field goals and touchdowns on 13% and 21% of possessions respectively. </a:t>
            </a:r>
          </a:p>
          <a:p>
            <a:endParaRPr lang="en-US" dirty="0"/>
          </a:p>
          <a:p>
            <a:endParaRPr lang="en-US" dirty="0"/>
          </a:p>
        </p:txBody>
      </p:sp>
    </p:spTree>
    <p:extLst>
      <p:ext uri="{BB962C8B-B14F-4D97-AF65-F5344CB8AC3E}">
        <p14:creationId xmlns:p14="http://schemas.microsoft.com/office/powerpoint/2010/main" val="3446084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14106"/>
          </a:xfrm>
        </p:spPr>
        <p:txBody>
          <a:bodyPr>
            <a:normAutofit/>
          </a:bodyPr>
          <a:lstStyle/>
          <a:p>
            <a:r>
              <a:rPr lang="en-US" sz="2800" dirty="0"/>
              <a:t>Stars indicate different for Conditions B</a:t>
            </a:r>
          </a:p>
        </p:txBody>
      </p:sp>
      <p:sp>
        <p:nvSpPr>
          <p:cNvPr id="3" name="Content Placeholder 2"/>
          <p:cNvSpPr>
            <a:spLocks noGrp="1"/>
          </p:cNvSpPr>
          <p:nvPr>
            <p:ph idx="1"/>
          </p:nvPr>
        </p:nvSpPr>
        <p:spPr>
          <a:xfrm>
            <a:off x="697524" y="1160585"/>
            <a:ext cx="10515600" cy="5180501"/>
          </a:xfrm>
        </p:spPr>
        <p:txBody>
          <a:bodyPr>
            <a:normAutofit fontScale="70000" lnSpcReduction="20000"/>
          </a:bodyPr>
          <a:lstStyle/>
          <a:p>
            <a:pPr marL="0" indent="0">
              <a:buNone/>
            </a:pPr>
            <a:r>
              <a:rPr lang="en-US" dirty="0" smtClean="0">
                <a:latin typeface="Consolas" panose="020B0609020204030204" pitchFamily="49" charset="0"/>
                <a:ea typeface="DejaVu Sans Mono" panose="020B0609030804020204" pitchFamily="49" charset="0"/>
                <a:cs typeface="Consolas" panose="020B0609020204030204" pitchFamily="49" charset="0"/>
              </a:rPr>
              <a:t>                  </a:t>
            </a:r>
            <a:r>
              <a:rPr lang="en-US" b="1" dirty="0" smtClean="0">
                <a:latin typeface="Consolas" panose="020B0609020204030204" pitchFamily="49" charset="0"/>
                <a:ea typeface="DejaVu Sans Mono" panose="020B0609030804020204" pitchFamily="49" charset="0"/>
                <a:cs typeface="Consolas" panose="020B0609020204030204" pitchFamily="49" charset="0"/>
              </a:rPr>
              <a:t>total </a:t>
            </a:r>
            <a:r>
              <a:rPr lang="en-US" b="1" dirty="0">
                <a:latin typeface="Consolas" panose="020B0609020204030204" pitchFamily="49" charset="0"/>
                <a:ea typeface="DejaVu Sans Mono" panose="020B0609030804020204" pitchFamily="49" charset="0"/>
                <a:cs typeface="Consolas" panose="020B0609020204030204" pitchFamily="49" charset="0"/>
              </a:rPr>
              <a:t>possessions remaining in the game</a:t>
            </a:r>
          </a:p>
          <a:p>
            <a:pPr marL="0" indent="0">
              <a:buNone/>
            </a:pPr>
            <a:r>
              <a:rPr lang="en-US" b="1" dirty="0" smtClean="0">
                <a:latin typeface="Consolas" panose="020B0609020204030204" pitchFamily="49" charset="0"/>
                <a:ea typeface="DejaVu Sans Mono" panose="020B0609030804020204" pitchFamily="49" charset="0"/>
                <a:cs typeface="Consolas" panose="020B0609020204030204" pitchFamily="49" charset="0"/>
              </a:rPr>
              <a:t>Behind   0  1  </a:t>
            </a:r>
            <a:r>
              <a:rPr lang="en-US" b="1" dirty="0">
                <a:latin typeface="Consolas" panose="020B0609020204030204" pitchFamily="49" charset="0"/>
                <a:ea typeface="DejaVu Sans Mono" panose="020B0609030804020204" pitchFamily="49" charset="0"/>
                <a:cs typeface="Consolas" panose="020B0609020204030204" pitchFamily="49" charset="0"/>
              </a:rPr>
              <a:t>2  3  4  5  6  7  8  9 10 11 12 13 14 15 16 17 18 19 20</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a:t>
            </a:r>
            <a:r>
              <a:rPr lang="en-US" b="1" dirty="0" smtClean="0">
                <a:latin typeface="Consolas" panose="020B0609020204030204" pitchFamily="49" charset="0"/>
                <a:ea typeface="DejaVu Sans Mono" panose="020B0609030804020204" pitchFamily="49" charset="0"/>
                <a:cs typeface="Consolas" panose="020B0609020204030204" pitchFamily="49" charset="0"/>
              </a:rPr>
              <a:t> by</a:t>
            </a:r>
          </a:p>
          <a:p>
            <a:pPr marL="0" indent="0">
              <a:buNone/>
            </a:pPr>
            <a:r>
              <a:rPr lang="en-US" b="1" dirty="0" smtClean="0">
                <a:latin typeface="Consolas" panose="020B0609020204030204" pitchFamily="49" charset="0"/>
                <a:ea typeface="DejaVu Sans Mono" panose="020B0609030804020204" pitchFamily="49" charset="0"/>
                <a:cs typeface="Consolas" panose="020B0609020204030204" pitchFamily="49" charset="0"/>
              </a:rPr>
              <a:t>  19                       2  2  2  2  2  2  2  2  2  2  2  2  2  2  2</a:t>
            </a:r>
          </a:p>
          <a:p>
            <a:pPr marL="0" indent="0">
              <a:buNone/>
            </a:pPr>
            <a:endParaRPr lang="en-US" b="1" dirty="0">
              <a:latin typeface="Consolas" panose="020B0609020204030204" pitchFamily="49" charset="0"/>
              <a:ea typeface="DejaVu Sans Mono" panose="020B0609030804020204" pitchFamily="49" charset="0"/>
              <a:cs typeface="Consolas" panose="020B0609020204030204" pitchFamily="49" charset="0"/>
            </a:endParaRP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10           2  2  2  2  1* 2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9                 2  2  2  2  2  2  2  2  2  2  2  2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8           2  2  2  2  2  2  2  2  2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7           1  1  1  1  1  1  1  1  1  1  1  1  1  1  1  1  1  1  1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6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5           2  2  2  2  2  2  2  2  2  2  2  2  2  2  2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4           1  1  1  1  1  1  1  1  1  1  1  1  1  1  1  1  1  1  1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3           1  1  1  1  1  1  1  1  1  1  1  1  1  1  1  1  1  1  1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2     2  2  2  2  2  2  2  2  2  2  2  2  2  2  2  2  2  2  1  1  1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1     1  1  1  1  1  1  1  1  1  1  1  1  1  1  1  1  1  1  1  1  1</a:t>
            </a:r>
            <a:endParaRPr lang="en-US" b="1" dirty="0"/>
          </a:p>
        </p:txBody>
      </p:sp>
    </p:spTree>
    <p:extLst>
      <p:ext uri="{BB962C8B-B14F-4D97-AF65-F5344CB8AC3E}">
        <p14:creationId xmlns:p14="http://schemas.microsoft.com/office/powerpoint/2010/main" val="2755078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73989"/>
          </a:xfrm>
        </p:spPr>
        <p:txBody>
          <a:bodyPr>
            <a:normAutofit/>
          </a:bodyPr>
          <a:lstStyle/>
          <a:p>
            <a:r>
              <a:rPr lang="en-US" sz="2800" dirty="0"/>
              <a:t>Stars indicate different for Conditions B</a:t>
            </a:r>
          </a:p>
        </p:txBody>
      </p:sp>
      <p:sp>
        <p:nvSpPr>
          <p:cNvPr id="3" name="Content Placeholder 2"/>
          <p:cNvSpPr>
            <a:spLocks noGrp="1"/>
          </p:cNvSpPr>
          <p:nvPr>
            <p:ph idx="1"/>
          </p:nvPr>
        </p:nvSpPr>
        <p:spPr>
          <a:xfrm>
            <a:off x="838200" y="668214"/>
            <a:ext cx="10515600" cy="6782910"/>
          </a:xfrm>
        </p:spPr>
        <p:txBody>
          <a:bodyPr>
            <a:noAutofit/>
          </a:bodyPr>
          <a:lstStyle/>
          <a:p>
            <a:pPr marL="0" indent="0">
              <a:buNone/>
            </a:pPr>
            <a:r>
              <a:rPr lang="en-US" sz="2000" dirty="0"/>
              <a:t> </a:t>
            </a:r>
          </a:p>
          <a:p>
            <a:pPr marL="0" indent="0">
              <a:buNone/>
            </a:pPr>
            <a:r>
              <a:rPr lang="en-US" sz="2000" b="1" dirty="0" smtClean="0">
                <a:latin typeface="Consolas" panose="020B0609020204030204" pitchFamily="49" charset="0"/>
                <a:cs typeface="Consolas" panose="020B0609020204030204" pitchFamily="49" charset="0"/>
              </a:rPr>
              <a:t>                  </a:t>
            </a:r>
            <a:r>
              <a:rPr lang="en-US" sz="2000" b="1" dirty="0">
                <a:latin typeface="Consolas" panose="020B0609020204030204" pitchFamily="49" charset="0"/>
                <a:cs typeface="Consolas" panose="020B0609020204030204" pitchFamily="49" charset="0"/>
              </a:rPr>
              <a:t>total possessions remaining in the game</a:t>
            </a:r>
          </a:p>
          <a:p>
            <a:pPr marL="0" indent="0">
              <a:buNone/>
            </a:pPr>
            <a:r>
              <a:rPr lang="en-US" sz="2000" b="1" dirty="0" smtClean="0">
                <a:latin typeface="Consolas" panose="020B0609020204030204" pitchFamily="49" charset="0"/>
                <a:cs typeface="Consolas" panose="020B0609020204030204" pitchFamily="49" charset="0"/>
              </a:rPr>
              <a:t> Ahead   0  </a:t>
            </a:r>
            <a:r>
              <a:rPr lang="en-US" sz="2000" b="1" dirty="0">
                <a:latin typeface="Consolas" panose="020B0609020204030204" pitchFamily="49" charset="0"/>
                <a:cs typeface="Consolas" panose="020B0609020204030204" pitchFamily="49" charset="0"/>
              </a:rPr>
              <a:t>1  2  3  4  5  6  7  8  9 10 11 12 13 14 15 16 17 18 19 </a:t>
            </a:r>
            <a:r>
              <a:rPr lang="en-US" sz="2000" b="1" dirty="0" smtClean="0">
                <a:latin typeface="Consolas" panose="020B0609020204030204" pitchFamily="49" charset="0"/>
                <a:cs typeface="Consolas" panose="020B0609020204030204" pitchFamily="49" charset="0"/>
              </a:rPr>
              <a:t>20</a:t>
            </a:r>
          </a:p>
          <a:p>
            <a:pPr marL="0" indent="0">
              <a:buNone/>
            </a:pPr>
            <a:r>
              <a:rPr lang="en-US" sz="2000" b="1" dirty="0">
                <a:latin typeface="Consolas" panose="020B0609020204030204" pitchFamily="49" charset="0"/>
                <a:cs typeface="Consolas" panose="020B0609020204030204" pitchFamily="49" charset="0"/>
              </a:rPr>
              <a:t> </a:t>
            </a:r>
            <a:r>
              <a:rPr lang="en-US" sz="2000" b="1" dirty="0" smtClean="0">
                <a:latin typeface="Consolas" panose="020B0609020204030204" pitchFamily="49" charset="0"/>
                <a:cs typeface="Consolas" panose="020B0609020204030204" pitchFamily="49" charset="0"/>
              </a:rPr>
              <a:t> by</a:t>
            </a:r>
            <a:endParaRPr lang="en-US" sz="2000" b="1" dirty="0">
              <a:latin typeface="Consolas" panose="020B0609020204030204" pitchFamily="49" charset="0"/>
              <a:cs typeface="Consolas" panose="020B0609020204030204" pitchFamily="49" charset="0"/>
            </a:endParaRPr>
          </a:p>
          <a:p>
            <a:pPr marL="0" indent="0">
              <a:buNone/>
            </a:pPr>
            <a:r>
              <a:rPr lang="en-US" sz="2000" b="1" dirty="0">
                <a:latin typeface="Consolas" panose="020B0609020204030204" pitchFamily="49" charset="0"/>
                <a:cs typeface="Consolas" panose="020B0609020204030204" pitchFamily="49" charset="0"/>
              </a:rPr>
              <a:t>   0     1  1  1  1  1  1  1  1  1  1  1  1  1  1  1  1  1  1  1  1  1</a:t>
            </a:r>
          </a:p>
          <a:p>
            <a:pPr marL="0" indent="0">
              <a:buNone/>
            </a:pPr>
            <a:r>
              <a:rPr lang="en-US" sz="2000" b="1" dirty="0">
                <a:latin typeface="Consolas" panose="020B0609020204030204" pitchFamily="49" charset="0"/>
                <a:cs typeface="Consolas" panose="020B0609020204030204" pitchFamily="49" charset="0"/>
              </a:rPr>
              <a:t>   1        2  2  2  2  2  2* 2  1  2  1  1  1  1  1  1  1  1  1  1  1</a:t>
            </a:r>
          </a:p>
          <a:p>
            <a:pPr marL="0" indent="0">
              <a:buNone/>
            </a:pPr>
            <a:r>
              <a:rPr lang="en-US" sz="2000" b="1" dirty="0">
                <a:latin typeface="Consolas" panose="020B0609020204030204" pitchFamily="49" charset="0"/>
                <a:cs typeface="Consolas" panose="020B0609020204030204" pitchFamily="49" charset="0"/>
              </a:rPr>
              <a:t>   2        1  2* 2* 2  2  2  2  2  2  2  2  2  1  1  1  1  1  1  1  1</a:t>
            </a:r>
          </a:p>
          <a:p>
            <a:pPr marL="0" indent="0">
              <a:buNone/>
            </a:pPr>
            <a:r>
              <a:rPr lang="en-US" sz="2000" b="1" dirty="0">
                <a:latin typeface="Consolas" panose="020B0609020204030204" pitchFamily="49" charset="0"/>
                <a:cs typeface="Consolas" panose="020B0609020204030204" pitchFamily="49" charset="0"/>
              </a:rPr>
              <a:t>   3        1  1  1  1  1  1  1  1  1  1  1  1  1  1  1  1  1  1  1  1</a:t>
            </a:r>
          </a:p>
          <a:p>
            <a:pPr marL="0" indent="0">
              <a:buNone/>
            </a:pPr>
            <a:r>
              <a:rPr lang="en-US" sz="2000" b="1" dirty="0">
                <a:latin typeface="Consolas" panose="020B0609020204030204" pitchFamily="49" charset="0"/>
                <a:cs typeface="Consolas" panose="020B0609020204030204" pitchFamily="49" charset="0"/>
              </a:rPr>
              <a:t>   4        2  1  1  1  1  1  1  1  1  1  1  1  1  1  1  1  1  1  1  1</a:t>
            </a:r>
          </a:p>
          <a:p>
            <a:pPr marL="0" indent="0">
              <a:buNone/>
            </a:pPr>
            <a:r>
              <a:rPr lang="en-US" sz="2000" b="1" dirty="0">
                <a:latin typeface="Consolas" panose="020B0609020204030204" pitchFamily="49" charset="0"/>
                <a:cs typeface="Consolas" panose="020B0609020204030204" pitchFamily="49" charset="0"/>
              </a:rPr>
              <a:t>   5        2  2  2  2  2  2  2  2  2  2  2  2  2  1* 1* 1* 1* 1  1  1</a:t>
            </a:r>
          </a:p>
          <a:p>
            <a:pPr marL="0" indent="0">
              <a:buNone/>
            </a:pPr>
            <a:r>
              <a:rPr lang="en-US" sz="2000" b="1" dirty="0">
                <a:latin typeface="Consolas" panose="020B0609020204030204" pitchFamily="49" charset="0"/>
                <a:cs typeface="Consolas" panose="020B0609020204030204" pitchFamily="49" charset="0"/>
              </a:rPr>
              <a:t>   6        1  1  1  1  1  1  1  1  1  1  1  1  1  1  1  1  1  1  1  1</a:t>
            </a:r>
          </a:p>
          <a:p>
            <a:pPr marL="0" indent="0">
              <a:buNone/>
            </a:pPr>
            <a:r>
              <a:rPr lang="en-US" sz="2000" b="1" dirty="0">
                <a:latin typeface="Consolas" panose="020B0609020204030204" pitchFamily="49" charset="0"/>
                <a:cs typeface="Consolas" panose="020B0609020204030204" pitchFamily="49" charset="0"/>
              </a:rPr>
              <a:t>   7        1  1  1  1  1  1  1  1  1  1  1  1  1  1  1  1  1  1  1  1</a:t>
            </a:r>
          </a:p>
          <a:p>
            <a:pPr marL="0" indent="0">
              <a:buNone/>
            </a:pPr>
            <a:r>
              <a:rPr lang="en-US" sz="2000" b="1" dirty="0">
                <a:latin typeface="Consolas" panose="020B0609020204030204" pitchFamily="49" charset="0"/>
                <a:cs typeface="Consolas" panose="020B0609020204030204" pitchFamily="49" charset="0"/>
              </a:rPr>
              <a:t>   8        1  1  1  1  1  1  1  1  1  1  1  1  1  1  1  1  1  1  1  1</a:t>
            </a:r>
          </a:p>
          <a:p>
            <a:pPr marL="0" indent="0">
              <a:buNone/>
            </a:pPr>
            <a:r>
              <a:rPr lang="en-US" sz="2000" b="1" dirty="0">
                <a:latin typeface="Consolas" panose="020B0609020204030204" pitchFamily="49" charset="0"/>
                <a:cs typeface="Consolas" panose="020B0609020204030204" pitchFamily="49" charset="0"/>
              </a:rPr>
              <a:t>   9              1  1  1  1  1  1  1  1  1  1  1  1  1  1  1  1  1  1</a:t>
            </a:r>
          </a:p>
          <a:p>
            <a:pPr marL="0" indent="0">
              <a:buNone/>
            </a:pPr>
            <a:r>
              <a:rPr lang="en-US" sz="2000" b="1" dirty="0">
                <a:latin typeface="Consolas" panose="020B0609020204030204" pitchFamily="49" charset="0"/>
                <a:cs typeface="Consolas" panose="020B0609020204030204" pitchFamily="49" charset="0"/>
              </a:rPr>
              <a:t>  10              1  1  1  1  1  1  1  1  1  1  1  1  1  1  1  1  1  1</a:t>
            </a:r>
          </a:p>
          <a:p>
            <a:pPr marL="0" indent="0">
              <a:buNone/>
            </a:pPr>
            <a:r>
              <a:rPr lang="en-US" sz="2000" dirty="0">
                <a:latin typeface="Consolas" panose="020B0609020204030204" pitchFamily="49" charset="0"/>
                <a:cs typeface="Consolas" panose="020B0609020204030204" pitchFamily="49" charset="0"/>
              </a:rPr>
              <a:t> </a:t>
            </a:r>
          </a:p>
        </p:txBody>
      </p:sp>
    </p:spTree>
    <p:extLst>
      <p:ext uri="{BB962C8B-B14F-4D97-AF65-F5344CB8AC3E}">
        <p14:creationId xmlns:p14="http://schemas.microsoft.com/office/powerpoint/2010/main" val="2298045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5834"/>
            <a:ext cx="10515600" cy="713398"/>
          </a:xfrm>
        </p:spPr>
        <p:txBody>
          <a:bodyPr>
            <a:normAutofit/>
          </a:bodyPr>
          <a:lstStyle/>
          <a:p>
            <a:r>
              <a:rPr lang="en-US" sz="2800" b="1" u="sng" dirty="0"/>
              <a:t>Under new rule </a:t>
            </a:r>
            <a:r>
              <a:rPr lang="en-US" sz="2800" u="sng" dirty="0"/>
              <a:t>(conditions C).</a:t>
            </a:r>
            <a:endParaRPr lang="en-US" sz="2800" dirty="0"/>
          </a:p>
        </p:txBody>
      </p:sp>
      <p:sp>
        <p:nvSpPr>
          <p:cNvPr id="3" name="Content Placeholder 2"/>
          <p:cNvSpPr>
            <a:spLocks noGrp="1"/>
          </p:cNvSpPr>
          <p:nvPr>
            <p:ph idx="1"/>
          </p:nvPr>
        </p:nvSpPr>
        <p:spPr>
          <a:xfrm>
            <a:off x="697523" y="879232"/>
            <a:ext cx="10515600" cy="5697415"/>
          </a:xfrm>
        </p:spPr>
        <p:txBody>
          <a:bodyPr>
            <a:normAutofit fontScale="70000" lnSpcReduction="20000"/>
          </a:bodyPr>
          <a:lstStyle/>
          <a:p>
            <a:pPr marL="0" indent="0">
              <a:buNone/>
            </a:pPr>
            <a:r>
              <a:rPr lang="en-US" b="1" dirty="0">
                <a:latin typeface="Consolas" panose="020B0609020204030204" pitchFamily="49" charset="0"/>
                <a:cs typeface="Consolas" panose="020B0609020204030204" pitchFamily="49" charset="0"/>
              </a:rPr>
              <a:t> </a:t>
            </a:r>
            <a:r>
              <a:rPr lang="en-US" b="1" dirty="0" smtClean="0">
                <a:latin typeface="Consolas" panose="020B0609020204030204" pitchFamily="49" charset="0"/>
                <a:cs typeface="Consolas" panose="020B0609020204030204" pitchFamily="49" charset="0"/>
              </a:rPr>
              <a:t> </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a:t>
            </a:r>
            <a:r>
              <a:rPr lang="en-US" b="1" dirty="0" smtClean="0">
                <a:latin typeface="Consolas" panose="020B0609020204030204" pitchFamily="49" charset="0"/>
                <a:cs typeface="Consolas" panose="020B0609020204030204" pitchFamily="49" charset="0"/>
              </a:rPr>
              <a:t>               total possessions </a:t>
            </a:r>
            <a:r>
              <a:rPr lang="en-US" b="1" dirty="0">
                <a:latin typeface="Consolas" panose="020B0609020204030204" pitchFamily="49" charset="0"/>
                <a:cs typeface="Consolas" panose="020B0609020204030204" pitchFamily="49" charset="0"/>
              </a:rPr>
              <a:t>remaining in the </a:t>
            </a:r>
            <a:r>
              <a:rPr lang="en-US" b="1" dirty="0" smtClean="0">
                <a:latin typeface="Consolas" panose="020B0609020204030204" pitchFamily="49" charset="0"/>
                <a:cs typeface="Consolas" panose="020B0609020204030204" pitchFamily="49" charset="0"/>
              </a:rPr>
              <a:t>game</a:t>
            </a:r>
          </a:p>
          <a:p>
            <a:pPr marL="0" indent="0">
              <a:buNone/>
            </a:pPr>
            <a:r>
              <a:rPr lang="en-US" b="1" dirty="0">
                <a:latin typeface="Consolas" panose="020B0609020204030204" pitchFamily="49" charset="0"/>
                <a:cs typeface="Consolas" panose="020B0609020204030204" pitchFamily="49" charset="0"/>
              </a:rPr>
              <a:t>Ahead   </a:t>
            </a:r>
            <a:r>
              <a:rPr lang="en-US" b="1" dirty="0" smtClean="0">
                <a:latin typeface="Consolas" panose="020B0609020204030204" pitchFamily="49" charset="0"/>
                <a:cs typeface="Consolas" panose="020B0609020204030204" pitchFamily="49" charset="0"/>
              </a:rPr>
              <a:t> 0  </a:t>
            </a:r>
            <a:r>
              <a:rPr lang="en-US" b="1" dirty="0">
                <a:latin typeface="Consolas" panose="020B0609020204030204" pitchFamily="49" charset="0"/>
                <a:cs typeface="Consolas" panose="020B0609020204030204" pitchFamily="49" charset="0"/>
              </a:rPr>
              <a:t>1  2  3  4  5  6  7  8  9 10 11 12 13 14 15 16 17 18 19 20</a:t>
            </a:r>
          </a:p>
          <a:p>
            <a:pPr marL="0" indent="0">
              <a:buNone/>
            </a:pPr>
            <a:r>
              <a:rPr lang="en-US" b="1" dirty="0">
                <a:latin typeface="Consolas" panose="020B0609020204030204" pitchFamily="49" charset="0"/>
                <a:cs typeface="Consolas" panose="020B0609020204030204" pitchFamily="49" charset="0"/>
              </a:rPr>
              <a:t>  </a:t>
            </a:r>
            <a:r>
              <a:rPr lang="en-US" b="1" dirty="0" smtClean="0">
                <a:latin typeface="Consolas" panose="020B0609020204030204" pitchFamily="49" charset="0"/>
                <a:cs typeface="Consolas" panose="020B0609020204030204" pitchFamily="49" charset="0"/>
              </a:rPr>
              <a:t>by</a:t>
            </a:r>
            <a:endParaRPr lang="en-US" b="1" dirty="0">
              <a:latin typeface="Consolas" panose="020B0609020204030204" pitchFamily="49" charset="0"/>
              <a:cs typeface="Consolas" panose="020B0609020204030204" pitchFamily="49" charset="0"/>
            </a:endParaRPr>
          </a:p>
          <a:p>
            <a:pPr marL="0" indent="0">
              <a:buNone/>
            </a:pP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0     1  1  1  1  1  1  1  1  1  1  1  1  1  1  1  2  2  2  2  2  2 </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1        2  2  2  2  2  2  2  2  2  2  2  2  2  2  2  2  2  2  2  2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2        2  2  2  2  2  2  2  2  2  2  2  2  2  2  2  2  2  2  2  2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3        1  1  1  1  1  1  1  1  1  1  1  1  1  1  1  1  2  2  2  2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4        2  2  2  2  2  2  2  2  2  2  2  2  2  2  2  2  2  2  2  2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5        2  2  2  2  2  2  2  2  2  2  2  2  2  2  2  2  2  2  2  2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6        1  1  1  1  1  1  1  1  1  1  1  1  1  1  1  1  1  2  2  2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7        2  2  2  2  2  2  2  2  2  2  2  2  2  2  2  2  2  2  2  2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8        1  1  1  1  1  1  1  1  2  1  2  2  2  2  2  2  2  2  2  2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9              1  1  1  1  1  1  1  1  1  1  1  1  1  1  2  2  2  2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10              2  2  2  2  2  2  2  2  2  2  2  2  2  2  2  2  2  2</a:t>
            </a:r>
            <a:endParaRPr lang="en-US"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10194457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703" y="93276"/>
            <a:ext cx="10515600" cy="475133"/>
          </a:xfrm>
        </p:spPr>
        <p:txBody>
          <a:bodyPr>
            <a:noAutofit/>
          </a:bodyPr>
          <a:lstStyle/>
          <a:p>
            <a:r>
              <a:rPr lang="en-US" sz="2800" b="1" u="sng" dirty="0" smtClean="0"/>
              <a:t>Under new rule </a:t>
            </a:r>
            <a:r>
              <a:rPr lang="en-US" sz="2800" u="sng" dirty="0" smtClean="0"/>
              <a:t>(conditions C).</a:t>
            </a:r>
            <a:endParaRPr lang="en-US" sz="2800" u="sng" dirty="0"/>
          </a:p>
        </p:txBody>
      </p:sp>
      <p:sp>
        <p:nvSpPr>
          <p:cNvPr id="3" name="Content Placeholder 2"/>
          <p:cNvSpPr>
            <a:spLocks noGrp="1"/>
          </p:cNvSpPr>
          <p:nvPr>
            <p:ph idx="1"/>
          </p:nvPr>
        </p:nvSpPr>
        <p:spPr>
          <a:xfrm>
            <a:off x="751703" y="943380"/>
            <a:ext cx="10515600" cy="5101925"/>
          </a:xfrm>
        </p:spPr>
        <p:txBody>
          <a:bodyPr>
            <a:normAutofit fontScale="70000" lnSpcReduction="20000"/>
          </a:bodyPr>
          <a:lstStyle/>
          <a:p>
            <a:pPr marL="0" indent="0">
              <a:buNone/>
            </a:pPr>
            <a:r>
              <a:rPr lang="en-US" sz="2900" b="1" dirty="0" smtClean="0">
                <a:latin typeface="Consolas" panose="020B0609020204030204" pitchFamily="49" charset="0"/>
                <a:cs typeface="Consolas" panose="020B0609020204030204" pitchFamily="49" charset="0"/>
              </a:rPr>
              <a:t>                  total possessions </a:t>
            </a:r>
            <a:r>
              <a:rPr lang="en-US" sz="2900" b="1" dirty="0">
                <a:latin typeface="Consolas" panose="020B0609020204030204" pitchFamily="49" charset="0"/>
                <a:cs typeface="Consolas" panose="020B0609020204030204" pitchFamily="49" charset="0"/>
              </a:rPr>
              <a:t>remaining in the game</a:t>
            </a:r>
          </a:p>
          <a:p>
            <a:pPr marL="0" indent="0">
              <a:buNone/>
            </a:pPr>
            <a:r>
              <a:rPr lang="en-US" sz="2900" b="1" dirty="0" smtClean="0">
                <a:latin typeface="Consolas" panose="020B0609020204030204" pitchFamily="49" charset="0"/>
                <a:cs typeface="Consolas" panose="020B0609020204030204" pitchFamily="49" charset="0"/>
              </a:rPr>
              <a:t>Behind   0  </a:t>
            </a:r>
            <a:r>
              <a:rPr lang="en-US" sz="2900" b="1" dirty="0">
                <a:latin typeface="Consolas" panose="020B0609020204030204" pitchFamily="49" charset="0"/>
                <a:cs typeface="Consolas" panose="020B0609020204030204" pitchFamily="49" charset="0"/>
              </a:rPr>
              <a:t>1  2  3  4  5  6  7  8  9 10 11 12 13 14 15 16 17 18 19 20</a:t>
            </a:r>
          </a:p>
          <a:p>
            <a:pPr marL="0" indent="0">
              <a:buNone/>
            </a:pPr>
            <a:r>
              <a:rPr lang="en-US" sz="2900" b="1" dirty="0">
                <a:latin typeface="Consolas" panose="020B0609020204030204" pitchFamily="49" charset="0"/>
                <a:cs typeface="Consolas" panose="020B0609020204030204" pitchFamily="49" charset="0"/>
              </a:rPr>
              <a:t> </a:t>
            </a:r>
            <a:r>
              <a:rPr lang="en-US" sz="2900" b="1" dirty="0" smtClean="0">
                <a:latin typeface="Consolas" panose="020B0609020204030204" pitchFamily="49" charset="0"/>
                <a:cs typeface="Consolas" panose="020B0609020204030204" pitchFamily="49" charset="0"/>
              </a:rPr>
              <a:t> by</a:t>
            </a:r>
            <a:endParaRPr lang="en-US" sz="2900" b="1" dirty="0">
              <a:latin typeface="Consolas" panose="020B0609020204030204" pitchFamily="49" charset="0"/>
              <a:cs typeface="Consolas" panose="020B0609020204030204" pitchFamily="49" charset="0"/>
            </a:endParaRPr>
          </a:p>
          <a:p>
            <a:pPr marL="0" indent="0">
              <a:buNone/>
            </a:pPr>
            <a:r>
              <a:rPr lang="en-US" sz="2900" b="1" dirty="0">
                <a:latin typeface="Consolas" panose="020B0609020204030204" pitchFamily="49" charset="0"/>
                <a:cs typeface="Consolas" panose="020B0609020204030204" pitchFamily="49" charset="0"/>
              </a:rPr>
              <a:t> </a:t>
            </a:r>
          </a:p>
          <a:p>
            <a:pPr marL="0" indent="0">
              <a:buNone/>
            </a:pPr>
            <a:r>
              <a:rPr lang="en-US" sz="2900" b="1" dirty="0">
                <a:latin typeface="Consolas" panose="020B0609020204030204" pitchFamily="49" charset="0"/>
                <a:cs typeface="Consolas" panose="020B0609020204030204" pitchFamily="49" charset="0"/>
              </a:rPr>
              <a:t>  10      </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2  2  2  2  2  2  2  2  2  2  2  2  2  2  2  2  2  2  2</a:t>
            </a:r>
          </a:p>
          <a:p>
            <a:pPr marL="0" indent="0">
              <a:buNone/>
            </a:pPr>
            <a:r>
              <a:rPr lang="en-US" sz="2900" b="1" dirty="0">
                <a:latin typeface="Consolas" panose="020B0609020204030204" pitchFamily="49" charset="0"/>
                <a:cs typeface="Consolas" panose="020B0609020204030204" pitchFamily="49" charset="0"/>
              </a:rPr>
              <a:t>   9     </a:t>
            </a:r>
            <a:r>
              <a:rPr lang="en-US" sz="2900" b="1" dirty="0" smtClean="0">
                <a:latin typeface="Consolas" panose="020B0609020204030204" pitchFamily="49" charset="0"/>
                <a:cs typeface="Consolas" panose="020B0609020204030204" pitchFamily="49" charset="0"/>
              </a:rPr>
              <a:t>      2  </a:t>
            </a:r>
            <a:r>
              <a:rPr lang="en-US" sz="2900" b="1" dirty="0">
                <a:latin typeface="Consolas" panose="020B0609020204030204" pitchFamily="49" charset="0"/>
                <a:cs typeface="Consolas" panose="020B0609020204030204" pitchFamily="49" charset="0"/>
              </a:rPr>
              <a:t> </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2  2  2  2  2  2  2  2  2  2  2  2  2  2  2  2  2</a:t>
            </a:r>
          </a:p>
          <a:p>
            <a:pPr marL="0" indent="0">
              <a:buNone/>
            </a:pPr>
            <a:r>
              <a:rPr lang="en-US" sz="2900" b="1" dirty="0">
                <a:latin typeface="Consolas" panose="020B0609020204030204" pitchFamily="49" charset="0"/>
                <a:cs typeface="Consolas" panose="020B0609020204030204" pitchFamily="49" charset="0"/>
              </a:rPr>
              <a:t>   8     </a:t>
            </a:r>
            <a:r>
              <a:rPr lang="en-US" sz="2900" b="1" dirty="0" smtClean="0">
                <a:latin typeface="Consolas" panose="020B0609020204030204" pitchFamily="49" charset="0"/>
                <a:cs typeface="Consolas" panose="020B0609020204030204" pitchFamily="49" charset="0"/>
              </a:rPr>
              <a:t>      2  </a:t>
            </a:r>
            <a:r>
              <a:rPr lang="en-US" sz="2900" b="1" dirty="0">
                <a:latin typeface="Consolas" panose="020B0609020204030204" pitchFamily="49" charset="0"/>
                <a:cs typeface="Consolas" panose="020B0609020204030204" pitchFamily="49" charset="0"/>
              </a:rPr>
              <a:t>2  2  2  2  2  2  2  2  2  2  2  2  2  2  2  2  2  2</a:t>
            </a:r>
          </a:p>
          <a:p>
            <a:pPr marL="0" indent="0">
              <a:buNone/>
            </a:pPr>
            <a:r>
              <a:rPr lang="en-US" sz="2900" b="1" dirty="0">
                <a:latin typeface="Consolas" panose="020B0609020204030204" pitchFamily="49" charset="0"/>
                <a:cs typeface="Consolas" panose="020B0609020204030204" pitchFamily="49" charset="0"/>
              </a:rPr>
              <a:t>   7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1  1  1  1  1  1  1  1  1  1  1  2  2  2  2  2  2  2</a:t>
            </a:r>
          </a:p>
          <a:p>
            <a:pPr marL="0" indent="0">
              <a:buNone/>
            </a:pPr>
            <a:r>
              <a:rPr lang="en-US" sz="2900" b="1" dirty="0">
                <a:latin typeface="Consolas" panose="020B0609020204030204" pitchFamily="49" charset="0"/>
                <a:cs typeface="Consolas" panose="020B0609020204030204" pitchFamily="49" charset="0"/>
              </a:rPr>
              <a:t>   6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1  1  1  1  2  2  2  2  2  2  2  2  2  2  2  2  2  2</a:t>
            </a:r>
          </a:p>
          <a:p>
            <a:pPr marL="0" indent="0">
              <a:buNone/>
            </a:pPr>
            <a:r>
              <a:rPr lang="en-US" sz="2900" b="1" dirty="0">
                <a:latin typeface="Consolas" panose="020B0609020204030204" pitchFamily="49" charset="0"/>
                <a:cs typeface="Consolas" panose="020B0609020204030204" pitchFamily="49" charset="0"/>
              </a:rPr>
              <a:t>   5     </a:t>
            </a:r>
            <a:r>
              <a:rPr lang="en-US" sz="2900" b="1" dirty="0" smtClean="0">
                <a:latin typeface="Consolas" panose="020B0609020204030204" pitchFamily="49" charset="0"/>
                <a:cs typeface="Consolas" panose="020B0609020204030204" pitchFamily="49" charset="0"/>
              </a:rPr>
              <a:t>      2  </a:t>
            </a:r>
            <a:r>
              <a:rPr lang="en-US" sz="2900" b="1" dirty="0">
                <a:latin typeface="Consolas" panose="020B0609020204030204" pitchFamily="49" charset="0"/>
                <a:cs typeface="Consolas" panose="020B0609020204030204" pitchFamily="49" charset="0"/>
              </a:rPr>
              <a:t>2  2  2  2  2  2  2  2  2  2  2  2  2  2  2  2  2  2</a:t>
            </a:r>
          </a:p>
          <a:p>
            <a:pPr marL="0" indent="0">
              <a:buNone/>
            </a:pPr>
            <a:r>
              <a:rPr lang="en-US" sz="2900" b="1" dirty="0">
                <a:latin typeface="Consolas" panose="020B0609020204030204" pitchFamily="49" charset="0"/>
                <a:cs typeface="Consolas" panose="020B0609020204030204" pitchFamily="49" charset="0"/>
              </a:rPr>
              <a:t>   4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1  1  1  1  1  1  1  1  1  1  2  2  2  2  2  2  2  2</a:t>
            </a:r>
          </a:p>
          <a:p>
            <a:pPr marL="0" indent="0">
              <a:buNone/>
            </a:pPr>
            <a:r>
              <a:rPr lang="en-US" sz="2900" b="1" dirty="0">
                <a:latin typeface="Consolas" panose="020B0609020204030204" pitchFamily="49" charset="0"/>
                <a:cs typeface="Consolas" panose="020B0609020204030204" pitchFamily="49" charset="0"/>
              </a:rPr>
              <a:t>   3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1  1  1  1  1  1  1  1  2  2  2  2  2  2  2  2  2  2</a:t>
            </a:r>
          </a:p>
          <a:p>
            <a:pPr marL="0" indent="0">
              <a:buNone/>
            </a:pPr>
            <a:r>
              <a:rPr lang="en-US" sz="2900" b="1" dirty="0">
                <a:latin typeface="Consolas" panose="020B0609020204030204" pitchFamily="49" charset="0"/>
                <a:cs typeface="Consolas" panose="020B0609020204030204" pitchFamily="49" charset="0"/>
              </a:rPr>
              <a:t>   2     2  2  2  2  2  2  2  2  2  2  2  2  2  2  2  2  2  2  2  2  2</a:t>
            </a:r>
          </a:p>
          <a:p>
            <a:pPr marL="0" indent="0">
              <a:buNone/>
            </a:pPr>
            <a:r>
              <a:rPr lang="en-US" sz="2900" b="1" dirty="0">
                <a:latin typeface="Consolas" panose="020B0609020204030204" pitchFamily="49" charset="0"/>
                <a:cs typeface="Consolas" panose="020B0609020204030204" pitchFamily="49" charset="0"/>
              </a:rPr>
              <a:t>   1     2  </a:t>
            </a:r>
            <a:r>
              <a:rPr lang="en-US" sz="4000" b="1" dirty="0" smtClean="0">
                <a:solidFill>
                  <a:srgbClr val="FF0000"/>
                </a:solidFill>
                <a:latin typeface="Times New Roman" panose="02020603050405020304" pitchFamily="18" charset="0"/>
                <a:cs typeface="Times New Roman" panose="02020603050405020304" pitchFamily="18" charset="0"/>
              </a:rPr>
              <a:t>?</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2  2  2  2  2  2  2  2  2  2  2  2  2  </a:t>
            </a:r>
            <a:r>
              <a:rPr lang="en-US" sz="2900" b="1" dirty="0" smtClean="0">
                <a:latin typeface="Consolas" panose="020B0609020204030204" pitchFamily="49" charset="0"/>
                <a:cs typeface="Consolas" panose="020B0609020204030204" pitchFamily="49" charset="0"/>
              </a:rPr>
              <a:t>2  </a:t>
            </a:r>
            <a:r>
              <a:rPr lang="en-US" sz="2900" b="1" dirty="0">
                <a:latin typeface="Consolas" panose="020B0609020204030204" pitchFamily="49" charset="0"/>
                <a:cs typeface="Consolas" panose="020B0609020204030204" pitchFamily="49" charset="0"/>
              </a:rPr>
              <a:t>2  2  2  2  2</a:t>
            </a:r>
          </a:p>
          <a:p>
            <a:endParaRPr lang="en-US" dirty="0"/>
          </a:p>
        </p:txBody>
      </p:sp>
      <p:sp>
        <p:nvSpPr>
          <p:cNvPr id="5" name="Freeform 4"/>
          <p:cNvSpPr/>
          <p:nvPr/>
        </p:nvSpPr>
        <p:spPr>
          <a:xfrm>
            <a:off x="2334324" y="5251939"/>
            <a:ext cx="485704" cy="568411"/>
          </a:xfrm>
          <a:custGeom>
            <a:avLst/>
            <a:gdLst>
              <a:gd name="connsiteX0" fmla="*/ 432486 w 485704"/>
              <a:gd name="connsiteY0" fmla="*/ 98854 h 568411"/>
              <a:gd name="connsiteX1" fmla="*/ 432486 w 485704"/>
              <a:gd name="connsiteY1" fmla="*/ 98854 h 568411"/>
              <a:gd name="connsiteX2" fmla="*/ 321275 w 485704"/>
              <a:gd name="connsiteY2" fmla="*/ 49427 h 568411"/>
              <a:gd name="connsiteX3" fmla="*/ 284205 w 485704"/>
              <a:gd name="connsiteY3" fmla="*/ 24714 h 568411"/>
              <a:gd name="connsiteX4" fmla="*/ 210065 w 485704"/>
              <a:gd name="connsiteY4" fmla="*/ 0 h 568411"/>
              <a:gd name="connsiteX5" fmla="*/ 98854 w 485704"/>
              <a:gd name="connsiteY5" fmla="*/ 49427 h 568411"/>
              <a:gd name="connsiteX6" fmla="*/ 61784 w 485704"/>
              <a:gd name="connsiteY6" fmla="*/ 111211 h 568411"/>
              <a:gd name="connsiteX7" fmla="*/ 12356 w 485704"/>
              <a:gd name="connsiteY7" fmla="*/ 185351 h 568411"/>
              <a:gd name="connsiteX8" fmla="*/ 0 w 485704"/>
              <a:gd name="connsiteY8" fmla="*/ 222422 h 568411"/>
              <a:gd name="connsiteX9" fmla="*/ 37070 w 485704"/>
              <a:gd name="connsiteY9" fmla="*/ 444843 h 568411"/>
              <a:gd name="connsiteX10" fmla="*/ 61784 w 485704"/>
              <a:gd name="connsiteY10" fmla="*/ 494270 h 568411"/>
              <a:gd name="connsiteX11" fmla="*/ 123567 w 485704"/>
              <a:gd name="connsiteY11" fmla="*/ 506627 h 568411"/>
              <a:gd name="connsiteX12" fmla="*/ 197708 w 485704"/>
              <a:gd name="connsiteY12" fmla="*/ 543697 h 568411"/>
              <a:gd name="connsiteX13" fmla="*/ 234778 w 485704"/>
              <a:gd name="connsiteY13" fmla="*/ 568411 h 568411"/>
              <a:gd name="connsiteX14" fmla="*/ 321275 w 485704"/>
              <a:gd name="connsiteY14" fmla="*/ 556054 h 568411"/>
              <a:gd name="connsiteX15" fmla="*/ 358346 w 485704"/>
              <a:gd name="connsiteY15" fmla="*/ 531341 h 568411"/>
              <a:gd name="connsiteX16" fmla="*/ 407773 w 485704"/>
              <a:gd name="connsiteY16" fmla="*/ 518984 h 568411"/>
              <a:gd name="connsiteX17" fmla="*/ 420129 w 485704"/>
              <a:gd name="connsiteY17" fmla="*/ 481914 h 568411"/>
              <a:gd name="connsiteX18" fmla="*/ 432486 w 485704"/>
              <a:gd name="connsiteY18" fmla="*/ 333632 h 568411"/>
              <a:gd name="connsiteX19" fmla="*/ 457200 w 485704"/>
              <a:gd name="connsiteY19" fmla="*/ 296562 h 568411"/>
              <a:gd name="connsiteX20" fmla="*/ 481913 w 485704"/>
              <a:gd name="connsiteY20" fmla="*/ 222422 h 568411"/>
              <a:gd name="connsiteX21" fmla="*/ 420129 w 485704"/>
              <a:gd name="connsiteY21" fmla="*/ 111211 h 568411"/>
              <a:gd name="connsiteX22" fmla="*/ 432486 w 485704"/>
              <a:gd name="connsiteY22" fmla="*/ 98854 h 568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85704" h="568411">
                <a:moveTo>
                  <a:pt x="432486" y="98854"/>
                </a:moveTo>
                <a:lnTo>
                  <a:pt x="432486" y="98854"/>
                </a:lnTo>
                <a:cubicBezTo>
                  <a:pt x="395416" y="82378"/>
                  <a:pt x="357559" y="67569"/>
                  <a:pt x="321275" y="49427"/>
                </a:cubicBezTo>
                <a:cubicBezTo>
                  <a:pt x="307992" y="42786"/>
                  <a:pt x="297776" y="30746"/>
                  <a:pt x="284205" y="24714"/>
                </a:cubicBezTo>
                <a:cubicBezTo>
                  <a:pt x="260400" y="14134"/>
                  <a:pt x="210065" y="0"/>
                  <a:pt x="210065" y="0"/>
                </a:cubicBezTo>
                <a:cubicBezTo>
                  <a:pt x="121835" y="29410"/>
                  <a:pt x="157599" y="10264"/>
                  <a:pt x="98854" y="49427"/>
                </a:cubicBezTo>
                <a:cubicBezTo>
                  <a:pt x="86497" y="70022"/>
                  <a:pt x="74678" y="90949"/>
                  <a:pt x="61784" y="111211"/>
                </a:cubicBezTo>
                <a:cubicBezTo>
                  <a:pt x="45838" y="136269"/>
                  <a:pt x="12356" y="185351"/>
                  <a:pt x="12356" y="185351"/>
                </a:cubicBezTo>
                <a:cubicBezTo>
                  <a:pt x="8237" y="197708"/>
                  <a:pt x="0" y="209397"/>
                  <a:pt x="0" y="222422"/>
                </a:cubicBezTo>
                <a:cubicBezTo>
                  <a:pt x="0" y="290711"/>
                  <a:pt x="4297" y="379299"/>
                  <a:pt x="37070" y="444843"/>
                </a:cubicBezTo>
                <a:cubicBezTo>
                  <a:pt x="45308" y="461319"/>
                  <a:pt x="46795" y="483563"/>
                  <a:pt x="61784" y="494270"/>
                </a:cubicBezTo>
                <a:cubicBezTo>
                  <a:pt x="78874" y="506477"/>
                  <a:pt x="102973" y="502508"/>
                  <a:pt x="123567" y="506627"/>
                </a:cubicBezTo>
                <a:cubicBezTo>
                  <a:pt x="229814" y="577458"/>
                  <a:pt x="95384" y="492535"/>
                  <a:pt x="197708" y="543697"/>
                </a:cubicBezTo>
                <a:cubicBezTo>
                  <a:pt x="210991" y="550339"/>
                  <a:pt x="222421" y="560173"/>
                  <a:pt x="234778" y="568411"/>
                </a:cubicBezTo>
                <a:cubicBezTo>
                  <a:pt x="263610" y="564292"/>
                  <a:pt x="293378" y="564423"/>
                  <a:pt x="321275" y="556054"/>
                </a:cubicBezTo>
                <a:cubicBezTo>
                  <a:pt x="335500" y="551787"/>
                  <a:pt x="344696" y="537191"/>
                  <a:pt x="358346" y="531341"/>
                </a:cubicBezTo>
                <a:cubicBezTo>
                  <a:pt x="373956" y="524651"/>
                  <a:pt x="391297" y="523103"/>
                  <a:pt x="407773" y="518984"/>
                </a:cubicBezTo>
                <a:cubicBezTo>
                  <a:pt x="411892" y="506627"/>
                  <a:pt x="418408" y="494825"/>
                  <a:pt x="420129" y="481914"/>
                </a:cubicBezTo>
                <a:cubicBezTo>
                  <a:pt x="426684" y="432750"/>
                  <a:pt x="422759" y="382267"/>
                  <a:pt x="432486" y="333632"/>
                </a:cubicBezTo>
                <a:cubicBezTo>
                  <a:pt x="435399" y="319069"/>
                  <a:pt x="448962" y="308919"/>
                  <a:pt x="457200" y="296562"/>
                </a:cubicBezTo>
                <a:cubicBezTo>
                  <a:pt x="465438" y="271849"/>
                  <a:pt x="496363" y="244097"/>
                  <a:pt x="481913" y="222422"/>
                </a:cubicBezTo>
                <a:cubicBezTo>
                  <a:pt x="453603" y="179957"/>
                  <a:pt x="429450" y="157815"/>
                  <a:pt x="420129" y="111211"/>
                </a:cubicBezTo>
                <a:cubicBezTo>
                  <a:pt x="418513" y="103133"/>
                  <a:pt x="430427" y="100913"/>
                  <a:pt x="432486" y="98854"/>
                </a:cubicBezTo>
                <a:close/>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13371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09074"/>
            <a:ext cx="10515600" cy="5767889"/>
          </a:xfrm>
        </p:spPr>
        <p:txBody>
          <a:bodyPr>
            <a:normAutofit/>
          </a:bodyPr>
          <a:lstStyle/>
          <a:p>
            <a:pPr marL="0" indent="0">
              <a:buNone/>
            </a:pPr>
            <a:r>
              <a:rPr lang="en-US" sz="3200" dirty="0" smtClean="0"/>
              <a:t>I am convinced that the entry in red will occur during virtually every NFL season regardless of what the PAT rules are.  Everyone will have an opinion on what to do and what should have been done.  </a:t>
            </a:r>
          </a:p>
          <a:p>
            <a:pPr marL="0" indent="0">
              <a:buNone/>
            </a:pPr>
            <a:endParaRPr lang="en-US" sz="3200" dirty="0"/>
          </a:p>
          <a:p>
            <a:pPr marL="0" indent="0">
              <a:buNone/>
            </a:pPr>
            <a:r>
              <a:rPr lang="en-US" sz="3600" b="1" dirty="0" smtClean="0"/>
              <a:t>We </a:t>
            </a:r>
            <a:r>
              <a:rPr lang="en-US" sz="3600" b="1" dirty="0"/>
              <a:t>have just scored a TD, </a:t>
            </a:r>
            <a:r>
              <a:rPr lang="en-US" sz="3600" b="1" dirty="0" smtClean="0"/>
              <a:t>we </a:t>
            </a:r>
            <a:r>
              <a:rPr lang="en-US" sz="3600" b="1" dirty="0"/>
              <a:t>are behind by 1 point </a:t>
            </a:r>
            <a:endParaRPr lang="en-US" sz="3600" b="1" dirty="0" smtClean="0"/>
          </a:p>
          <a:p>
            <a:pPr marL="0" indent="0">
              <a:buNone/>
            </a:pPr>
            <a:r>
              <a:rPr lang="en-US" sz="3600" b="1" dirty="0" smtClean="0"/>
              <a:t>and </a:t>
            </a:r>
            <a:r>
              <a:rPr lang="en-US" sz="3600" b="1" dirty="0"/>
              <a:t>there is only 1 possession </a:t>
            </a:r>
            <a:r>
              <a:rPr lang="en-US" sz="3600" b="1" dirty="0" smtClean="0"/>
              <a:t>remaining in the game.</a:t>
            </a:r>
            <a:endParaRPr lang="en-US" sz="3600" b="1" dirty="0"/>
          </a:p>
        </p:txBody>
      </p:sp>
    </p:spTree>
    <p:extLst>
      <p:ext uri="{BB962C8B-B14F-4D97-AF65-F5344CB8AC3E}">
        <p14:creationId xmlns:p14="http://schemas.microsoft.com/office/powerpoint/2010/main" val="3247875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0646"/>
            <a:ext cx="10515600" cy="5696317"/>
          </a:xfrm>
        </p:spPr>
        <p:txBody>
          <a:bodyPr>
            <a:normAutofit/>
          </a:bodyPr>
          <a:lstStyle/>
          <a:p>
            <a:pPr marL="0" indent="0">
              <a:buNone/>
            </a:pPr>
            <a:r>
              <a:rPr lang="en-US" sz="3600" dirty="0" smtClean="0"/>
              <a:t>Regardless of our PAT choice and its result we will lose if our opponent scores during that last possession.  What should we be thinking?</a:t>
            </a:r>
          </a:p>
          <a:p>
            <a:pPr marL="0" indent="0">
              <a:buNone/>
            </a:pPr>
            <a:endParaRPr lang="en-US" sz="3600" dirty="0"/>
          </a:p>
          <a:p>
            <a:pPr marL="0" indent="0">
              <a:buNone/>
            </a:pPr>
            <a:r>
              <a:rPr lang="en-US" sz="3600" dirty="0" smtClean="0"/>
              <a:t>If we go for 1 then  P(we win) = </a:t>
            </a:r>
          </a:p>
          <a:p>
            <a:pPr marL="0" indent="0">
              <a:buNone/>
            </a:pPr>
            <a:r>
              <a:rPr lang="en-US" sz="3600" dirty="0"/>
              <a:t> </a:t>
            </a:r>
            <a:r>
              <a:rPr lang="en-US" sz="3600" dirty="0" smtClean="0"/>
              <a:t>                  </a:t>
            </a:r>
            <a:r>
              <a:rPr lang="en-US" sz="3600" dirty="0" smtClean="0">
                <a:cs typeface="Adobe Devanagari" pitchFamily="18" charset="0"/>
              </a:rPr>
              <a:t>(</a:t>
            </a:r>
            <a:r>
              <a:rPr lang="en-US" sz="3600" dirty="0" smtClean="0"/>
              <a:t>½ </a:t>
            </a:r>
            <a:r>
              <a:rPr lang="en-US" sz="3600" dirty="0"/>
              <a:t>p</a:t>
            </a:r>
            <a:r>
              <a:rPr lang="en-US" sz="3600" baseline="-25000" dirty="0"/>
              <a:t>1 </a:t>
            </a:r>
            <a:r>
              <a:rPr lang="en-US" sz="3600" dirty="0" smtClean="0"/>
              <a:t>) P(opponent doesn’t score)  </a:t>
            </a:r>
          </a:p>
          <a:p>
            <a:pPr marL="0" indent="0">
              <a:buNone/>
            </a:pPr>
            <a:endParaRPr lang="en-US" sz="3600" dirty="0"/>
          </a:p>
          <a:p>
            <a:pPr marL="0" indent="0">
              <a:buNone/>
            </a:pPr>
            <a:r>
              <a:rPr lang="en-US" sz="3600" dirty="0" smtClean="0"/>
              <a:t>If we </a:t>
            </a:r>
            <a:r>
              <a:rPr lang="en-US" sz="3600" dirty="0"/>
              <a:t>go for </a:t>
            </a:r>
            <a:r>
              <a:rPr lang="en-US" sz="3600" dirty="0" smtClean="0"/>
              <a:t>2 </a:t>
            </a:r>
            <a:r>
              <a:rPr lang="en-US" sz="3600" dirty="0"/>
              <a:t>then  </a:t>
            </a:r>
            <a:r>
              <a:rPr lang="en-US" sz="3600" dirty="0" smtClean="0"/>
              <a:t>P(we </a:t>
            </a:r>
            <a:r>
              <a:rPr lang="en-US" sz="3600" dirty="0"/>
              <a:t>win) = </a:t>
            </a:r>
            <a:endParaRPr lang="en-US" sz="3600" dirty="0" smtClean="0"/>
          </a:p>
          <a:p>
            <a:pPr marL="0" indent="0">
              <a:buNone/>
            </a:pPr>
            <a:r>
              <a:rPr lang="en-US" sz="3600" dirty="0"/>
              <a:t> </a:t>
            </a:r>
            <a:r>
              <a:rPr lang="en-US" sz="3600" dirty="0" smtClean="0"/>
              <a:t>                    p</a:t>
            </a:r>
            <a:r>
              <a:rPr lang="en-US" sz="3600" baseline="-25000" dirty="0" smtClean="0"/>
              <a:t>2</a:t>
            </a:r>
            <a:r>
              <a:rPr lang="en-US" sz="3600" dirty="0" smtClean="0"/>
              <a:t> </a:t>
            </a:r>
            <a:r>
              <a:rPr lang="en-US" sz="3600" dirty="0"/>
              <a:t>P(opponent doesn’t score) </a:t>
            </a:r>
          </a:p>
        </p:txBody>
      </p:sp>
    </p:spTree>
    <p:extLst>
      <p:ext uri="{BB962C8B-B14F-4D97-AF65-F5344CB8AC3E}">
        <p14:creationId xmlns:p14="http://schemas.microsoft.com/office/powerpoint/2010/main" val="28139549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8640"/>
            <a:ext cx="10515600" cy="5821679"/>
          </a:xfrm>
        </p:spPr>
        <p:txBody>
          <a:bodyPr>
            <a:normAutofit fontScale="32500" lnSpcReduction="20000"/>
          </a:bodyPr>
          <a:lstStyle/>
          <a:p>
            <a:pPr marL="0" indent="0">
              <a:buNone/>
            </a:pPr>
            <a:r>
              <a:rPr lang="en-US" sz="9800" dirty="0" smtClean="0"/>
              <a:t>What we need to know is</a:t>
            </a:r>
          </a:p>
          <a:p>
            <a:pPr marL="0" indent="0">
              <a:buNone/>
            </a:pPr>
            <a:endParaRPr lang="en-US" sz="9800" dirty="0"/>
          </a:p>
          <a:p>
            <a:pPr marL="0" indent="0">
              <a:buNone/>
            </a:pPr>
            <a:r>
              <a:rPr lang="en-US" sz="9800" dirty="0" smtClean="0"/>
              <a:t> </a:t>
            </a:r>
            <a:r>
              <a:rPr lang="en-US" sz="9800" dirty="0">
                <a:cs typeface="Adobe Devanagari" pitchFamily="18" charset="0"/>
              </a:rPr>
              <a:t>(</a:t>
            </a:r>
            <a:r>
              <a:rPr lang="en-US" sz="9800" dirty="0"/>
              <a:t>½ p</a:t>
            </a:r>
            <a:r>
              <a:rPr lang="en-US" sz="9800" baseline="-25000" dirty="0"/>
              <a:t>1 </a:t>
            </a:r>
            <a:r>
              <a:rPr lang="en-US" sz="9800" dirty="0"/>
              <a:t>)</a:t>
            </a:r>
            <a:r>
              <a:rPr lang="en-US" sz="9800" baseline="-25000" dirty="0" smtClean="0"/>
              <a:t> </a:t>
            </a:r>
            <a:r>
              <a:rPr lang="en-US" sz="9800" dirty="0" smtClean="0"/>
              <a:t> </a:t>
            </a:r>
            <a:r>
              <a:rPr lang="en-US" sz="9800" dirty="0"/>
              <a:t>Q</a:t>
            </a:r>
            <a:r>
              <a:rPr lang="en-US" sz="9800" baseline="-25000" dirty="0"/>
              <a:t>0 </a:t>
            </a:r>
            <a:r>
              <a:rPr lang="en-US" sz="9800" dirty="0"/>
              <a:t>  &gt;  </a:t>
            </a:r>
            <a:r>
              <a:rPr lang="en-US" sz="9800" dirty="0" smtClean="0"/>
              <a:t>p</a:t>
            </a:r>
            <a:r>
              <a:rPr lang="en-US" sz="9800" baseline="-25000" dirty="0" smtClean="0"/>
              <a:t>2</a:t>
            </a:r>
            <a:r>
              <a:rPr lang="en-US" sz="9800" dirty="0" smtClean="0"/>
              <a:t> </a:t>
            </a:r>
            <a:r>
              <a:rPr lang="en-US" sz="9800" dirty="0"/>
              <a:t>Q</a:t>
            </a:r>
            <a:r>
              <a:rPr lang="en-US" sz="9800" baseline="-25000" dirty="0"/>
              <a:t>1</a:t>
            </a:r>
            <a:r>
              <a:rPr lang="en-US" sz="9800" dirty="0"/>
              <a:t> </a:t>
            </a:r>
            <a:r>
              <a:rPr lang="en-US" sz="9800" dirty="0" smtClean="0"/>
              <a:t>            (i.e., go </a:t>
            </a:r>
            <a:r>
              <a:rPr lang="en-US" sz="9800" dirty="0"/>
              <a:t>for 1)      </a:t>
            </a:r>
            <a:r>
              <a:rPr lang="en-US" sz="9800" dirty="0" smtClean="0"/>
              <a:t>           or   </a:t>
            </a:r>
          </a:p>
          <a:p>
            <a:pPr marL="0" indent="0">
              <a:buNone/>
            </a:pPr>
            <a:endParaRPr lang="en-US" sz="9800" dirty="0">
              <a:cs typeface="Adobe Devanagari" pitchFamily="18" charset="0"/>
            </a:endParaRPr>
          </a:p>
          <a:p>
            <a:pPr marL="0" indent="0">
              <a:buNone/>
            </a:pPr>
            <a:r>
              <a:rPr lang="en-US" sz="9800" dirty="0" smtClean="0">
                <a:cs typeface="Adobe Devanagari" pitchFamily="18" charset="0"/>
              </a:rPr>
              <a:t> (</a:t>
            </a:r>
            <a:r>
              <a:rPr lang="en-US" sz="9800" dirty="0" smtClean="0"/>
              <a:t>½ </a:t>
            </a:r>
            <a:r>
              <a:rPr lang="en-US" sz="9800" dirty="0"/>
              <a:t>p</a:t>
            </a:r>
            <a:r>
              <a:rPr lang="en-US" sz="9800" baseline="-25000" dirty="0"/>
              <a:t>1 </a:t>
            </a:r>
            <a:r>
              <a:rPr lang="en-US" sz="9800" dirty="0"/>
              <a:t>)</a:t>
            </a:r>
            <a:r>
              <a:rPr lang="en-US" sz="9800" dirty="0" smtClean="0"/>
              <a:t> </a:t>
            </a:r>
            <a:r>
              <a:rPr lang="en-US" sz="9800" dirty="0"/>
              <a:t>Q</a:t>
            </a:r>
            <a:r>
              <a:rPr lang="en-US" sz="9800" baseline="-25000" dirty="0"/>
              <a:t>0 </a:t>
            </a:r>
            <a:r>
              <a:rPr lang="en-US" sz="9800" dirty="0"/>
              <a:t>  &lt;   </a:t>
            </a:r>
            <a:r>
              <a:rPr lang="en-US" sz="9800" dirty="0" smtClean="0"/>
              <a:t> p</a:t>
            </a:r>
            <a:r>
              <a:rPr lang="en-US" sz="9800" baseline="-25000" dirty="0" smtClean="0"/>
              <a:t>2</a:t>
            </a:r>
            <a:r>
              <a:rPr lang="en-US" sz="9800" dirty="0" smtClean="0"/>
              <a:t> </a:t>
            </a:r>
            <a:r>
              <a:rPr lang="en-US" sz="9800" dirty="0"/>
              <a:t>Q</a:t>
            </a:r>
            <a:r>
              <a:rPr lang="en-US" sz="9800" baseline="-25000" dirty="0"/>
              <a:t>1</a:t>
            </a:r>
            <a:r>
              <a:rPr lang="en-US" sz="9800" dirty="0"/>
              <a:t>  </a:t>
            </a:r>
            <a:r>
              <a:rPr lang="en-US" sz="9800" dirty="0" smtClean="0"/>
              <a:t>         (i.e., go </a:t>
            </a:r>
            <a:r>
              <a:rPr lang="en-US" sz="9800" dirty="0"/>
              <a:t>for 2</a:t>
            </a:r>
            <a:r>
              <a:rPr lang="en-US" sz="9800" dirty="0" smtClean="0"/>
              <a:t>)</a:t>
            </a:r>
            <a:endParaRPr lang="en-US" sz="9800" dirty="0"/>
          </a:p>
          <a:p>
            <a:pPr marL="0" indent="0">
              <a:buNone/>
            </a:pPr>
            <a:endParaRPr lang="en-US" sz="9800" dirty="0" smtClean="0"/>
          </a:p>
          <a:p>
            <a:pPr marL="0" indent="0">
              <a:buNone/>
            </a:pPr>
            <a:r>
              <a:rPr lang="en-US" sz="9800" dirty="0" smtClean="0"/>
              <a:t>where </a:t>
            </a:r>
            <a:r>
              <a:rPr lang="en-US" sz="9800" dirty="0"/>
              <a:t>Q</a:t>
            </a:r>
            <a:r>
              <a:rPr lang="en-US" sz="9800" baseline="-25000" dirty="0"/>
              <a:t>0</a:t>
            </a:r>
            <a:r>
              <a:rPr lang="en-US" sz="9800" dirty="0"/>
              <a:t> = </a:t>
            </a:r>
            <a:r>
              <a:rPr lang="en-US" sz="9800" dirty="0" smtClean="0"/>
              <a:t>the </a:t>
            </a:r>
            <a:r>
              <a:rPr lang="en-US" sz="9800" dirty="0"/>
              <a:t>probability that our opponent will </a:t>
            </a:r>
            <a:r>
              <a:rPr lang="en-US" sz="9800" u="sng" dirty="0"/>
              <a:t>not</a:t>
            </a:r>
            <a:r>
              <a:rPr lang="en-US" sz="9800" dirty="0"/>
              <a:t> </a:t>
            </a:r>
            <a:r>
              <a:rPr lang="en-US" sz="9800" dirty="0" smtClean="0"/>
              <a:t>score</a:t>
            </a:r>
          </a:p>
          <a:p>
            <a:pPr marL="0" indent="0">
              <a:buNone/>
            </a:pPr>
            <a:r>
              <a:rPr lang="en-US" sz="9800" dirty="0" smtClean="0"/>
              <a:t>when </a:t>
            </a:r>
            <a:r>
              <a:rPr lang="en-US" sz="9800" dirty="0"/>
              <a:t>the score is </a:t>
            </a:r>
            <a:r>
              <a:rPr lang="en-US" sz="9800" u="sng" dirty="0"/>
              <a:t>tied</a:t>
            </a:r>
            <a:r>
              <a:rPr lang="en-US" sz="9800" dirty="0"/>
              <a:t> and it is their last </a:t>
            </a:r>
            <a:r>
              <a:rPr lang="en-US" sz="9800" dirty="0" smtClean="0"/>
              <a:t>possession and </a:t>
            </a:r>
          </a:p>
          <a:p>
            <a:pPr marL="0" indent="0">
              <a:buNone/>
            </a:pPr>
            <a:r>
              <a:rPr lang="en-US" sz="9800" dirty="0" smtClean="0"/>
              <a:t>Q</a:t>
            </a:r>
            <a:r>
              <a:rPr lang="en-US" sz="9800" baseline="-25000" dirty="0" smtClean="0"/>
              <a:t>1</a:t>
            </a:r>
            <a:r>
              <a:rPr lang="en-US" sz="9800" dirty="0" smtClean="0"/>
              <a:t> </a:t>
            </a:r>
            <a:r>
              <a:rPr lang="en-US" sz="9800" dirty="0"/>
              <a:t>= the probability that our opponent will </a:t>
            </a:r>
            <a:r>
              <a:rPr lang="en-US" sz="9800" u="sng" dirty="0"/>
              <a:t>not</a:t>
            </a:r>
            <a:r>
              <a:rPr lang="en-US" sz="9800" dirty="0"/>
              <a:t> score when </a:t>
            </a:r>
            <a:endParaRPr lang="en-US" sz="9800" dirty="0" smtClean="0"/>
          </a:p>
          <a:p>
            <a:pPr marL="0" indent="0">
              <a:buNone/>
            </a:pPr>
            <a:r>
              <a:rPr lang="en-US" sz="9800" dirty="0" smtClean="0"/>
              <a:t>they </a:t>
            </a:r>
            <a:r>
              <a:rPr lang="en-US" sz="9800" dirty="0"/>
              <a:t>are </a:t>
            </a:r>
            <a:r>
              <a:rPr lang="en-US" sz="9800" u="sng" dirty="0"/>
              <a:t>behind</a:t>
            </a:r>
            <a:r>
              <a:rPr lang="en-US" sz="9800" dirty="0"/>
              <a:t> by 1 and it is their last possession</a:t>
            </a:r>
            <a:r>
              <a:rPr lang="en-US" sz="9800" dirty="0" smtClean="0"/>
              <a:t>.</a:t>
            </a:r>
          </a:p>
          <a:p>
            <a:pPr marL="0" indent="0">
              <a:buNone/>
            </a:pPr>
            <a:endParaRPr lang="en-US" sz="3300" dirty="0"/>
          </a:p>
          <a:p>
            <a:pPr marL="0" indent="0">
              <a:buNone/>
            </a:pPr>
            <a:endParaRPr lang="en-US" dirty="0"/>
          </a:p>
          <a:p>
            <a:pPr marL="0" indent="0">
              <a:buNone/>
            </a:pPr>
            <a:endParaRPr lang="en-US" dirty="0"/>
          </a:p>
          <a:p>
            <a:pPr marL="0" indent="0">
              <a:buNone/>
            </a:pPr>
            <a:r>
              <a:rPr lang="en-US" dirty="0" smtClean="0"/>
              <a:t> </a:t>
            </a:r>
            <a:endParaRPr lang="en-US" dirty="0"/>
          </a:p>
        </p:txBody>
      </p:sp>
    </p:spTree>
    <p:extLst>
      <p:ext uri="{BB962C8B-B14F-4D97-AF65-F5344CB8AC3E}">
        <p14:creationId xmlns:p14="http://schemas.microsoft.com/office/powerpoint/2010/main" val="29277114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2320"/>
            <a:ext cx="10515600" cy="5394643"/>
          </a:xfrm>
        </p:spPr>
        <p:txBody>
          <a:bodyPr/>
          <a:lstStyle/>
          <a:p>
            <a:pPr marL="0" indent="0">
              <a:buNone/>
            </a:pPr>
            <a:r>
              <a:rPr lang="en-US" sz="3600" dirty="0" smtClean="0"/>
              <a:t>  Need </a:t>
            </a:r>
            <a:r>
              <a:rPr lang="en-US" sz="3600" dirty="0"/>
              <a:t>to compare </a:t>
            </a:r>
            <a:r>
              <a:rPr lang="en-US" sz="3600" dirty="0" smtClean="0"/>
              <a:t>(note that   </a:t>
            </a:r>
            <a:r>
              <a:rPr lang="en-US" sz="3600" dirty="0"/>
              <a:t>Q</a:t>
            </a:r>
            <a:r>
              <a:rPr lang="en-US" sz="3600" baseline="-25000" dirty="0"/>
              <a:t>0   </a:t>
            </a:r>
            <a:r>
              <a:rPr lang="en-US" sz="3600" dirty="0" smtClean="0"/>
              <a:t>≥  Q</a:t>
            </a:r>
            <a:r>
              <a:rPr lang="en-US" sz="3600" baseline="-25000" dirty="0" smtClean="0"/>
              <a:t>1</a:t>
            </a:r>
            <a:r>
              <a:rPr lang="en-US" sz="3600" dirty="0" smtClean="0"/>
              <a:t>)</a:t>
            </a:r>
          </a:p>
          <a:p>
            <a:pPr marL="0" indent="0">
              <a:buNone/>
            </a:pPr>
            <a:endParaRPr lang="en-US" sz="3600" dirty="0"/>
          </a:p>
          <a:p>
            <a:pPr marL="0" indent="0">
              <a:buNone/>
            </a:pPr>
            <a:r>
              <a:rPr lang="en-US" sz="3600" dirty="0"/>
              <a:t>                        </a:t>
            </a:r>
            <a:r>
              <a:rPr lang="en-US" sz="3600" dirty="0" smtClean="0"/>
              <a:t> </a:t>
            </a:r>
            <a:r>
              <a:rPr lang="en-US" sz="3600" dirty="0"/>
              <a:t>p</a:t>
            </a:r>
            <a:r>
              <a:rPr lang="en-US" sz="3600" baseline="-25000" dirty="0"/>
              <a:t>1 </a:t>
            </a:r>
            <a:r>
              <a:rPr lang="en-US" sz="3600" dirty="0"/>
              <a:t>/(2p</a:t>
            </a:r>
            <a:r>
              <a:rPr lang="en-US" sz="3600" baseline="-25000" dirty="0"/>
              <a:t>2</a:t>
            </a:r>
            <a:r>
              <a:rPr lang="en-US" sz="3600" dirty="0"/>
              <a:t> )      with       Q</a:t>
            </a:r>
            <a:r>
              <a:rPr lang="en-US" sz="3600" baseline="-25000" dirty="0"/>
              <a:t>1</a:t>
            </a:r>
            <a:r>
              <a:rPr lang="en-US" sz="3600" dirty="0"/>
              <a:t>/Q</a:t>
            </a:r>
            <a:r>
              <a:rPr lang="en-US" sz="3600" baseline="-25000" dirty="0"/>
              <a:t>0</a:t>
            </a:r>
            <a:r>
              <a:rPr lang="en-US" sz="3600" dirty="0" smtClean="0"/>
              <a:t>.</a:t>
            </a:r>
          </a:p>
          <a:p>
            <a:pPr marL="0" indent="0">
              <a:buNone/>
            </a:pPr>
            <a:endParaRPr lang="en-US" sz="3600" dirty="0"/>
          </a:p>
          <a:p>
            <a:pPr marL="0" indent="0">
              <a:buNone/>
            </a:pPr>
            <a:r>
              <a:rPr lang="en-US" sz="3600" dirty="0" smtClean="0"/>
              <a:t>  Over the last two years we observed</a:t>
            </a:r>
          </a:p>
          <a:p>
            <a:pPr marL="0" indent="0">
              <a:buNone/>
            </a:pPr>
            <a:endParaRPr lang="en-US" sz="3600" dirty="0" smtClean="0"/>
          </a:p>
          <a:p>
            <a:pPr marL="0" indent="0">
              <a:buNone/>
            </a:pPr>
            <a:r>
              <a:rPr lang="en-US" sz="4000" dirty="0" smtClean="0"/>
              <a:t>            f</a:t>
            </a:r>
            <a:r>
              <a:rPr lang="en-US" sz="4000" baseline="-25000" dirty="0" smtClean="0"/>
              <a:t>1 </a:t>
            </a:r>
            <a:r>
              <a:rPr lang="en-US" sz="4000" dirty="0"/>
              <a:t>/(</a:t>
            </a:r>
            <a:r>
              <a:rPr lang="en-US" sz="4000" dirty="0" smtClean="0"/>
              <a:t>2f</a:t>
            </a:r>
            <a:r>
              <a:rPr lang="en-US" sz="4000" baseline="-25000" dirty="0" smtClean="0"/>
              <a:t>2</a:t>
            </a:r>
            <a:r>
              <a:rPr lang="en-US" sz="4000" dirty="0" smtClean="0"/>
              <a:t> )   =   .938/(2 x .495)  =  .947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884467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1985" y="1274640"/>
            <a:ext cx="10515600" cy="4351338"/>
          </a:xfrm>
        </p:spPr>
        <p:txBody>
          <a:bodyPr>
            <a:normAutofit/>
          </a:bodyPr>
          <a:lstStyle/>
          <a:p>
            <a:pPr marL="0" indent="0">
              <a:buNone/>
            </a:pPr>
            <a:r>
              <a:rPr lang="en-US" sz="3200" dirty="0" smtClean="0"/>
              <a:t>Here are three examples of this situation that occurred last </a:t>
            </a:r>
          </a:p>
          <a:p>
            <a:pPr marL="0" indent="0">
              <a:buNone/>
            </a:pPr>
            <a:r>
              <a:rPr lang="en-US" sz="3200" dirty="0" smtClean="0"/>
              <a:t>season.  They are all slightly different and it is not clear which </a:t>
            </a:r>
          </a:p>
          <a:p>
            <a:pPr marL="0" indent="0">
              <a:buNone/>
            </a:pPr>
            <a:r>
              <a:rPr lang="en-US" sz="3200" dirty="0" smtClean="0"/>
              <a:t>decisions were correct.  What would have been needed were </a:t>
            </a:r>
          </a:p>
          <a:p>
            <a:pPr marL="0" indent="0">
              <a:buNone/>
            </a:pPr>
            <a:r>
              <a:rPr lang="en-US" sz="3200" dirty="0" smtClean="0"/>
              <a:t>good estimates of  </a:t>
            </a:r>
            <a:r>
              <a:rPr lang="en-US" sz="3200" dirty="0"/>
              <a:t> p</a:t>
            </a:r>
            <a:r>
              <a:rPr lang="en-US" sz="3200" baseline="-25000" dirty="0"/>
              <a:t>1 </a:t>
            </a:r>
            <a:r>
              <a:rPr lang="en-US" sz="3200" dirty="0" smtClean="0"/>
              <a:t>, p</a:t>
            </a:r>
            <a:r>
              <a:rPr lang="en-US" sz="3200" baseline="-25000" dirty="0" smtClean="0"/>
              <a:t>2</a:t>
            </a:r>
            <a:r>
              <a:rPr lang="en-US" sz="3200" dirty="0" smtClean="0"/>
              <a:t> , Q</a:t>
            </a:r>
            <a:r>
              <a:rPr lang="en-US" sz="3200" baseline="-25000" dirty="0" smtClean="0"/>
              <a:t>0</a:t>
            </a:r>
            <a:r>
              <a:rPr lang="en-US" sz="3200" dirty="0" smtClean="0"/>
              <a:t> and Q</a:t>
            </a:r>
            <a:r>
              <a:rPr lang="en-US" sz="3200" baseline="-25000" dirty="0" smtClean="0"/>
              <a:t>1</a:t>
            </a:r>
            <a:r>
              <a:rPr lang="en-US" sz="3200" dirty="0" smtClean="0"/>
              <a:t>.</a:t>
            </a:r>
            <a:endParaRPr lang="en-US" sz="3200" dirty="0"/>
          </a:p>
        </p:txBody>
      </p:sp>
    </p:spTree>
    <p:extLst>
      <p:ext uri="{BB962C8B-B14F-4D97-AF65-F5344CB8AC3E}">
        <p14:creationId xmlns:p14="http://schemas.microsoft.com/office/powerpoint/2010/main" val="11499354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6589"/>
            <a:ext cx="10515600" cy="5190374"/>
          </a:xfrm>
        </p:spPr>
        <p:txBody>
          <a:bodyPr>
            <a:normAutofit/>
          </a:bodyPr>
          <a:lstStyle/>
          <a:p>
            <a:r>
              <a:rPr lang="en-US" dirty="0" smtClean="0"/>
              <a:t>Oakland Raiders score a TD and are behind to the New Orleans Saints 34 – 33 with 47 seconds remaining in the game.  They go for 2 and win  35 – 34.</a:t>
            </a:r>
          </a:p>
          <a:p>
            <a:endParaRPr lang="en-US" dirty="0"/>
          </a:p>
          <a:p>
            <a:r>
              <a:rPr lang="en-US" dirty="0" smtClean="0"/>
              <a:t>Kansas City Chiefs </a:t>
            </a:r>
            <a:r>
              <a:rPr lang="en-US" dirty="0"/>
              <a:t>score a TD and are behind to the </a:t>
            </a:r>
            <a:r>
              <a:rPr lang="en-US" dirty="0" smtClean="0"/>
              <a:t>San Diego Chargers 27 – 26 with 67 </a:t>
            </a:r>
            <a:r>
              <a:rPr lang="en-US" dirty="0"/>
              <a:t>seconds remaining in the game.  </a:t>
            </a:r>
            <a:r>
              <a:rPr lang="en-US" dirty="0" smtClean="0"/>
              <a:t>They </a:t>
            </a:r>
            <a:r>
              <a:rPr lang="en-US" dirty="0"/>
              <a:t>go for </a:t>
            </a:r>
            <a:r>
              <a:rPr lang="en-US" dirty="0" smtClean="0"/>
              <a:t>1 </a:t>
            </a:r>
            <a:r>
              <a:rPr lang="en-US" dirty="0"/>
              <a:t>and win </a:t>
            </a:r>
            <a:r>
              <a:rPr lang="en-US" dirty="0" smtClean="0"/>
              <a:t> 33 </a:t>
            </a:r>
            <a:r>
              <a:rPr lang="en-US" dirty="0"/>
              <a:t>– </a:t>
            </a:r>
            <a:r>
              <a:rPr lang="en-US" dirty="0" smtClean="0"/>
              <a:t>27 in overtime.</a:t>
            </a:r>
            <a:endParaRPr lang="en-US" dirty="0"/>
          </a:p>
          <a:p>
            <a:endParaRPr lang="en-US" dirty="0" smtClean="0"/>
          </a:p>
          <a:p>
            <a:r>
              <a:rPr lang="en-US" dirty="0" smtClean="0"/>
              <a:t>Carolina Panthers </a:t>
            </a:r>
            <a:r>
              <a:rPr lang="en-US" dirty="0"/>
              <a:t>score a TD and are behind to the </a:t>
            </a:r>
            <a:r>
              <a:rPr lang="en-US" dirty="0" smtClean="0"/>
              <a:t>Tampa Buccaneers 17 – 16 with 17 </a:t>
            </a:r>
            <a:r>
              <a:rPr lang="en-US" dirty="0"/>
              <a:t>seconds remaining in the game.  </a:t>
            </a:r>
            <a:r>
              <a:rPr lang="en-US" dirty="0" smtClean="0"/>
              <a:t>They </a:t>
            </a:r>
            <a:r>
              <a:rPr lang="en-US" dirty="0"/>
              <a:t>go for 2 and </a:t>
            </a:r>
            <a:r>
              <a:rPr lang="en-US" dirty="0" smtClean="0"/>
              <a:t>lose  17 - 16.</a:t>
            </a:r>
            <a:endParaRPr lang="en-US" dirty="0"/>
          </a:p>
          <a:p>
            <a:endParaRPr lang="en-US" dirty="0"/>
          </a:p>
          <a:p>
            <a:endParaRPr lang="en-US" dirty="0" smtClean="0"/>
          </a:p>
          <a:p>
            <a:endParaRPr lang="en-US" dirty="0"/>
          </a:p>
        </p:txBody>
      </p:sp>
    </p:spTree>
    <p:extLst>
      <p:ext uri="{BB962C8B-B14F-4D97-AF65-F5344CB8AC3E}">
        <p14:creationId xmlns:p14="http://schemas.microsoft.com/office/powerpoint/2010/main" val="23578596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14400"/>
            <a:ext cx="10515600" cy="5262563"/>
          </a:xfrm>
        </p:spPr>
        <p:txBody>
          <a:bodyPr>
            <a:normAutofit/>
          </a:bodyPr>
          <a:lstStyle/>
          <a:p>
            <a:pPr marL="0" indent="0">
              <a:buNone/>
            </a:pPr>
            <a:r>
              <a:rPr lang="en-US" sz="3200" dirty="0" smtClean="0"/>
              <a:t>The results of the first two weeks of this year’s games changes </a:t>
            </a:r>
          </a:p>
          <a:p>
            <a:pPr marL="0" indent="0">
              <a:buNone/>
            </a:pPr>
            <a:r>
              <a:rPr lang="en-US" sz="3200" dirty="0" smtClean="0"/>
              <a:t>leaves f</a:t>
            </a:r>
            <a:r>
              <a:rPr lang="en-US" sz="3200" baseline="-25000" dirty="0" smtClean="0"/>
              <a:t>1</a:t>
            </a:r>
            <a:r>
              <a:rPr lang="en-US" sz="3200" dirty="0" smtClean="0"/>
              <a:t> intact but lowers f</a:t>
            </a:r>
            <a:r>
              <a:rPr lang="en-US" sz="3200" baseline="-25000" dirty="0" smtClean="0"/>
              <a:t>2</a:t>
            </a:r>
            <a:r>
              <a:rPr lang="en-US" sz="3200" dirty="0" smtClean="0"/>
              <a:t> to .484.  This changes some of </a:t>
            </a:r>
          </a:p>
          <a:p>
            <a:pPr marL="0" indent="0">
              <a:buNone/>
            </a:pPr>
            <a:r>
              <a:rPr lang="en-US" sz="3200" dirty="0" smtClean="0"/>
              <a:t>the entries in the table for Initial Conditions C.  These are </a:t>
            </a:r>
          </a:p>
          <a:p>
            <a:pPr marL="0" indent="0">
              <a:buNone/>
            </a:pPr>
            <a:r>
              <a:rPr lang="en-US" sz="3200" dirty="0" smtClean="0"/>
              <a:t>indicated in red in the following two tables.</a:t>
            </a:r>
            <a:endParaRPr lang="en-US" sz="3200" dirty="0"/>
          </a:p>
        </p:txBody>
      </p:sp>
    </p:spTree>
    <p:extLst>
      <p:ext uri="{BB962C8B-B14F-4D97-AF65-F5344CB8AC3E}">
        <p14:creationId xmlns:p14="http://schemas.microsoft.com/office/powerpoint/2010/main" val="3333561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5834"/>
            <a:ext cx="10515600" cy="713398"/>
          </a:xfrm>
        </p:spPr>
        <p:txBody>
          <a:bodyPr>
            <a:normAutofit/>
          </a:bodyPr>
          <a:lstStyle/>
          <a:p>
            <a:r>
              <a:rPr lang="en-US" sz="2800" b="1" u="sng" dirty="0"/>
              <a:t>Under new rule </a:t>
            </a:r>
            <a:r>
              <a:rPr lang="en-US" sz="2800" u="sng" dirty="0"/>
              <a:t>(conditions C).</a:t>
            </a:r>
            <a:endParaRPr lang="en-US" sz="2800" dirty="0"/>
          </a:p>
        </p:txBody>
      </p:sp>
      <p:sp>
        <p:nvSpPr>
          <p:cNvPr id="3" name="Content Placeholder 2"/>
          <p:cNvSpPr>
            <a:spLocks noGrp="1"/>
          </p:cNvSpPr>
          <p:nvPr>
            <p:ph idx="1"/>
          </p:nvPr>
        </p:nvSpPr>
        <p:spPr>
          <a:xfrm>
            <a:off x="697523" y="879232"/>
            <a:ext cx="10515600" cy="5697415"/>
          </a:xfrm>
        </p:spPr>
        <p:txBody>
          <a:bodyPr>
            <a:normAutofit fontScale="70000" lnSpcReduction="20000"/>
          </a:bodyPr>
          <a:lstStyle/>
          <a:p>
            <a:pPr marL="0" indent="0">
              <a:buNone/>
            </a:pPr>
            <a:r>
              <a:rPr lang="en-US" b="1" dirty="0">
                <a:latin typeface="Consolas" panose="020B0609020204030204" pitchFamily="49" charset="0"/>
                <a:cs typeface="Consolas" panose="020B0609020204030204" pitchFamily="49" charset="0"/>
              </a:rPr>
              <a:t> </a:t>
            </a:r>
            <a:r>
              <a:rPr lang="en-US" b="1" dirty="0" smtClean="0">
                <a:latin typeface="Consolas" panose="020B0609020204030204" pitchFamily="49" charset="0"/>
                <a:cs typeface="Consolas" panose="020B0609020204030204" pitchFamily="49" charset="0"/>
              </a:rPr>
              <a:t> </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a:t>
            </a:r>
            <a:r>
              <a:rPr lang="en-US" b="1" dirty="0" smtClean="0">
                <a:latin typeface="Consolas" panose="020B0609020204030204" pitchFamily="49" charset="0"/>
                <a:cs typeface="Consolas" panose="020B0609020204030204" pitchFamily="49" charset="0"/>
              </a:rPr>
              <a:t>               total possessions </a:t>
            </a:r>
            <a:r>
              <a:rPr lang="en-US" b="1" dirty="0">
                <a:latin typeface="Consolas" panose="020B0609020204030204" pitchFamily="49" charset="0"/>
                <a:cs typeface="Consolas" panose="020B0609020204030204" pitchFamily="49" charset="0"/>
              </a:rPr>
              <a:t>remaining in the </a:t>
            </a:r>
            <a:r>
              <a:rPr lang="en-US" b="1" dirty="0" smtClean="0">
                <a:latin typeface="Consolas" panose="020B0609020204030204" pitchFamily="49" charset="0"/>
                <a:cs typeface="Consolas" panose="020B0609020204030204" pitchFamily="49" charset="0"/>
              </a:rPr>
              <a:t>game</a:t>
            </a:r>
          </a:p>
          <a:p>
            <a:pPr marL="0" indent="0">
              <a:buNone/>
            </a:pPr>
            <a:r>
              <a:rPr lang="en-US" b="1" dirty="0">
                <a:latin typeface="Consolas" panose="020B0609020204030204" pitchFamily="49" charset="0"/>
                <a:cs typeface="Consolas" panose="020B0609020204030204" pitchFamily="49" charset="0"/>
              </a:rPr>
              <a:t>Ahead   </a:t>
            </a:r>
            <a:r>
              <a:rPr lang="en-US" b="1" dirty="0" smtClean="0">
                <a:latin typeface="Consolas" panose="020B0609020204030204" pitchFamily="49" charset="0"/>
                <a:cs typeface="Consolas" panose="020B0609020204030204" pitchFamily="49" charset="0"/>
              </a:rPr>
              <a:t> 0  </a:t>
            </a:r>
            <a:r>
              <a:rPr lang="en-US" b="1" dirty="0">
                <a:latin typeface="Consolas" panose="020B0609020204030204" pitchFamily="49" charset="0"/>
                <a:cs typeface="Consolas" panose="020B0609020204030204" pitchFamily="49" charset="0"/>
              </a:rPr>
              <a:t>1  2  3  4  5  6  7  8  9 10 11 12 13 14 15 16 17 18 19 20</a:t>
            </a:r>
          </a:p>
          <a:p>
            <a:pPr marL="0" indent="0">
              <a:buNone/>
            </a:pPr>
            <a:r>
              <a:rPr lang="en-US" b="1" dirty="0">
                <a:latin typeface="Consolas" panose="020B0609020204030204" pitchFamily="49" charset="0"/>
                <a:cs typeface="Consolas" panose="020B0609020204030204" pitchFamily="49" charset="0"/>
              </a:rPr>
              <a:t>  </a:t>
            </a:r>
            <a:r>
              <a:rPr lang="en-US" b="1" dirty="0" smtClean="0">
                <a:latin typeface="Consolas" panose="020B0609020204030204" pitchFamily="49" charset="0"/>
                <a:cs typeface="Consolas" panose="020B0609020204030204" pitchFamily="49" charset="0"/>
              </a:rPr>
              <a:t>by</a:t>
            </a:r>
            <a:endParaRPr lang="en-US" b="1" dirty="0">
              <a:latin typeface="Consolas" panose="020B0609020204030204" pitchFamily="49" charset="0"/>
              <a:cs typeface="Consolas" panose="020B0609020204030204" pitchFamily="49" charset="0"/>
            </a:endParaRPr>
          </a:p>
          <a:p>
            <a:pPr marL="0" indent="0">
              <a:buNone/>
            </a:pP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0     1  1  1  1  1  1  1  1  1  1  1  1  1  1  1  </a:t>
            </a:r>
            <a:r>
              <a:rPr lang="en-US" b="1" dirty="0" smtClean="0">
                <a:solidFill>
                  <a:srgbClr val="C00000"/>
                </a:solidFill>
                <a:latin typeface="Consolas" panose="020B0609020204030204" pitchFamily="49" charset="0"/>
                <a:cs typeface="Consolas" panose="020B0609020204030204" pitchFamily="49" charset="0"/>
              </a:rPr>
              <a:t>1  1  </a:t>
            </a:r>
            <a:r>
              <a:rPr lang="en-US" b="1" dirty="0">
                <a:latin typeface="Consolas" panose="020B0609020204030204" pitchFamily="49" charset="0"/>
                <a:cs typeface="Consolas" panose="020B0609020204030204" pitchFamily="49" charset="0"/>
              </a:rPr>
              <a:t>2  2  2  2 </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1        2  2  2  2  2  2  2  2  2  2  2  2  2  2  2  2  2  2  2  2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2        2  2  2  2  2  2  2  2  2  2  2  2  2  2  2  2  2  2  2  2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3        1  1  1  1  1  1  1  1  1  1  1  1  1  1  1  1  </a:t>
            </a:r>
            <a:r>
              <a:rPr lang="en-US" b="1" dirty="0" smtClean="0">
                <a:solidFill>
                  <a:srgbClr val="C00000"/>
                </a:solidFill>
                <a:latin typeface="Consolas" panose="020B0609020204030204" pitchFamily="49" charset="0"/>
                <a:cs typeface="Consolas" panose="020B0609020204030204" pitchFamily="49" charset="0"/>
              </a:rPr>
              <a:t>1  1  1  </a:t>
            </a:r>
            <a:r>
              <a:rPr lang="en-US" b="1" dirty="0">
                <a:latin typeface="Consolas" panose="020B0609020204030204" pitchFamily="49" charset="0"/>
                <a:cs typeface="Consolas" panose="020B0609020204030204" pitchFamily="49" charset="0"/>
              </a:rPr>
              <a:t>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4        2  2  2  2  2  2  2  2  2  2  2  2  2  2  2  2  2  2  2  2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5        2  2  2  2  2  2  2  2  2  2  2  2  2  2  2  2  2  2  2  2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6        1  1  1  1  1  1  1  1  1  1  1  1  1  1  1  1  1  </a:t>
            </a:r>
            <a:r>
              <a:rPr lang="en-US" b="1" dirty="0" smtClean="0">
                <a:solidFill>
                  <a:srgbClr val="C00000"/>
                </a:solidFill>
                <a:latin typeface="Consolas" panose="020B0609020204030204" pitchFamily="49" charset="0"/>
                <a:cs typeface="Consolas" panose="020B0609020204030204" pitchFamily="49" charset="0"/>
              </a:rPr>
              <a:t>1  1  1</a:t>
            </a:r>
            <a:endParaRPr lang="en-US" dirty="0">
              <a:solidFill>
                <a:srgbClr val="C00000"/>
              </a:solidFill>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7        2  2  2  2  2  2  2  2  2  2  2  2  2  2  2  2  2  2  2  2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8        1  1  1  1  1  1  1  1  2  1  2  </a:t>
            </a:r>
            <a:r>
              <a:rPr lang="en-US" b="1" dirty="0" smtClean="0">
                <a:solidFill>
                  <a:srgbClr val="C00000"/>
                </a:solidFill>
                <a:latin typeface="Consolas" panose="020B0609020204030204" pitchFamily="49" charset="0"/>
                <a:cs typeface="Consolas" panose="020B0609020204030204" pitchFamily="49" charset="0"/>
              </a:rPr>
              <a:t>1</a:t>
            </a:r>
            <a:r>
              <a:rPr lang="en-US" b="1" dirty="0" smtClean="0">
                <a:latin typeface="Consolas" panose="020B0609020204030204" pitchFamily="49" charset="0"/>
                <a:cs typeface="Consolas" panose="020B0609020204030204" pitchFamily="49" charset="0"/>
              </a:rPr>
              <a:t>  </a:t>
            </a:r>
            <a:r>
              <a:rPr lang="en-US" b="1" dirty="0">
                <a:latin typeface="Consolas" panose="020B0609020204030204" pitchFamily="49" charset="0"/>
                <a:cs typeface="Consolas" panose="020B0609020204030204" pitchFamily="49" charset="0"/>
              </a:rPr>
              <a:t>2  2  2  2  2  2  2  2</a:t>
            </a:r>
            <a:endParaRPr lang="en-US" dirty="0">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9              1  1  1  1  1  1  1  1  1  1  1  1  1  1  </a:t>
            </a:r>
            <a:r>
              <a:rPr lang="en-US" b="1" dirty="0" smtClean="0">
                <a:solidFill>
                  <a:srgbClr val="C00000"/>
                </a:solidFill>
                <a:latin typeface="Consolas" panose="020B0609020204030204" pitchFamily="49" charset="0"/>
                <a:cs typeface="Consolas" panose="020B0609020204030204" pitchFamily="49" charset="0"/>
              </a:rPr>
              <a:t>1  1  1  1</a:t>
            </a:r>
            <a:endParaRPr lang="en-US" dirty="0">
              <a:solidFill>
                <a:srgbClr val="C00000"/>
              </a:solidFill>
              <a:latin typeface="Consolas" panose="020B0609020204030204" pitchFamily="49" charset="0"/>
              <a:cs typeface="Consolas" panose="020B0609020204030204" pitchFamily="49" charset="0"/>
            </a:endParaRPr>
          </a:p>
          <a:p>
            <a:pPr marL="0" indent="0">
              <a:buNone/>
            </a:pPr>
            <a:r>
              <a:rPr lang="en-US" b="1" dirty="0">
                <a:latin typeface="Consolas" panose="020B0609020204030204" pitchFamily="49" charset="0"/>
                <a:cs typeface="Consolas" panose="020B0609020204030204" pitchFamily="49" charset="0"/>
              </a:rPr>
              <a:t>  10              2  2  2  2  2  2  2  2  2  2  2  2  2  2  2  2  2  2</a:t>
            </a:r>
            <a:endParaRPr lang="en-US"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738686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703" y="93276"/>
            <a:ext cx="10515600" cy="475133"/>
          </a:xfrm>
        </p:spPr>
        <p:txBody>
          <a:bodyPr>
            <a:noAutofit/>
          </a:bodyPr>
          <a:lstStyle/>
          <a:p>
            <a:r>
              <a:rPr lang="en-US" sz="2800" b="1" u="sng" dirty="0" smtClean="0"/>
              <a:t>Under new rule </a:t>
            </a:r>
            <a:r>
              <a:rPr lang="en-US" sz="2800" u="sng" dirty="0" smtClean="0"/>
              <a:t>(conditions C).</a:t>
            </a:r>
            <a:endParaRPr lang="en-US" sz="2800" u="sng" dirty="0"/>
          </a:p>
        </p:txBody>
      </p:sp>
      <p:sp>
        <p:nvSpPr>
          <p:cNvPr id="3" name="Content Placeholder 2"/>
          <p:cNvSpPr>
            <a:spLocks noGrp="1"/>
          </p:cNvSpPr>
          <p:nvPr>
            <p:ph idx="1"/>
          </p:nvPr>
        </p:nvSpPr>
        <p:spPr>
          <a:xfrm>
            <a:off x="751703" y="943380"/>
            <a:ext cx="10515600" cy="5101925"/>
          </a:xfrm>
        </p:spPr>
        <p:txBody>
          <a:bodyPr>
            <a:normAutofit fontScale="70000" lnSpcReduction="20000"/>
          </a:bodyPr>
          <a:lstStyle/>
          <a:p>
            <a:pPr marL="0" indent="0">
              <a:buNone/>
            </a:pPr>
            <a:r>
              <a:rPr lang="en-US" sz="2900" b="1" dirty="0" smtClean="0">
                <a:latin typeface="Consolas" panose="020B0609020204030204" pitchFamily="49" charset="0"/>
                <a:cs typeface="Consolas" panose="020B0609020204030204" pitchFamily="49" charset="0"/>
              </a:rPr>
              <a:t>                  total possessions </a:t>
            </a:r>
            <a:r>
              <a:rPr lang="en-US" sz="2900" b="1" dirty="0">
                <a:latin typeface="Consolas" panose="020B0609020204030204" pitchFamily="49" charset="0"/>
                <a:cs typeface="Consolas" panose="020B0609020204030204" pitchFamily="49" charset="0"/>
              </a:rPr>
              <a:t>remaining in the game</a:t>
            </a:r>
          </a:p>
          <a:p>
            <a:pPr marL="0" indent="0">
              <a:buNone/>
            </a:pPr>
            <a:r>
              <a:rPr lang="en-US" sz="2900" b="1" dirty="0" smtClean="0">
                <a:latin typeface="Consolas" panose="020B0609020204030204" pitchFamily="49" charset="0"/>
                <a:cs typeface="Consolas" panose="020B0609020204030204" pitchFamily="49" charset="0"/>
              </a:rPr>
              <a:t>Behind   0  </a:t>
            </a:r>
            <a:r>
              <a:rPr lang="en-US" sz="2900" b="1" dirty="0">
                <a:latin typeface="Consolas" panose="020B0609020204030204" pitchFamily="49" charset="0"/>
                <a:cs typeface="Consolas" panose="020B0609020204030204" pitchFamily="49" charset="0"/>
              </a:rPr>
              <a:t>1  2  3  4  5  6  7  8  9 10 11 12 13 14 15 16 17 18 19 20</a:t>
            </a:r>
          </a:p>
          <a:p>
            <a:pPr marL="0" indent="0">
              <a:buNone/>
            </a:pPr>
            <a:r>
              <a:rPr lang="en-US" sz="2900" b="1" dirty="0">
                <a:latin typeface="Consolas" panose="020B0609020204030204" pitchFamily="49" charset="0"/>
                <a:cs typeface="Consolas" panose="020B0609020204030204" pitchFamily="49" charset="0"/>
              </a:rPr>
              <a:t> </a:t>
            </a:r>
            <a:r>
              <a:rPr lang="en-US" sz="2900" b="1" dirty="0" smtClean="0">
                <a:latin typeface="Consolas" panose="020B0609020204030204" pitchFamily="49" charset="0"/>
                <a:cs typeface="Consolas" panose="020B0609020204030204" pitchFamily="49" charset="0"/>
              </a:rPr>
              <a:t> by</a:t>
            </a:r>
            <a:endParaRPr lang="en-US" sz="2900" b="1" dirty="0">
              <a:latin typeface="Consolas" panose="020B0609020204030204" pitchFamily="49" charset="0"/>
              <a:cs typeface="Consolas" panose="020B0609020204030204" pitchFamily="49" charset="0"/>
            </a:endParaRPr>
          </a:p>
          <a:p>
            <a:pPr marL="0" indent="0">
              <a:buNone/>
            </a:pPr>
            <a:r>
              <a:rPr lang="en-US" sz="2900" b="1" dirty="0">
                <a:latin typeface="Consolas" panose="020B0609020204030204" pitchFamily="49" charset="0"/>
                <a:cs typeface="Consolas" panose="020B0609020204030204" pitchFamily="49" charset="0"/>
              </a:rPr>
              <a:t> </a:t>
            </a:r>
          </a:p>
          <a:p>
            <a:pPr marL="0" indent="0">
              <a:buNone/>
            </a:pPr>
            <a:r>
              <a:rPr lang="en-US" sz="2900" b="1" dirty="0">
                <a:latin typeface="Consolas" panose="020B0609020204030204" pitchFamily="49" charset="0"/>
                <a:cs typeface="Consolas" panose="020B0609020204030204" pitchFamily="49" charset="0"/>
              </a:rPr>
              <a:t>  10      </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2  2  2  2  2  2  2  2  2  2  2  2  2  2  2  2  2  2  2</a:t>
            </a:r>
          </a:p>
          <a:p>
            <a:pPr marL="0" indent="0">
              <a:buNone/>
            </a:pPr>
            <a:r>
              <a:rPr lang="en-US" sz="2900" b="1" dirty="0">
                <a:latin typeface="Consolas" panose="020B0609020204030204" pitchFamily="49" charset="0"/>
                <a:cs typeface="Consolas" panose="020B0609020204030204" pitchFamily="49" charset="0"/>
              </a:rPr>
              <a:t>   9     </a:t>
            </a:r>
            <a:r>
              <a:rPr lang="en-US" sz="2900" b="1" dirty="0" smtClean="0">
                <a:latin typeface="Consolas" panose="020B0609020204030204" pitchFamily="49" charset="0"/>
                <a:cs typeface="Consolas" panose="020B0609020204030204" pitchFamily="49" charset="0"/>
              </a:rPr>
              <a:t>      2  </a:t>
            </a:r>
            <a:r>
              <a:rPr lang="en-US" sz="2900" b="1" dirty="0">
                <a:latin typeface="Consolas" panose="020B0609020204030204" pitchFamily="49" charset="0"/>
                <a:cs typeface="Consolas" panose="020B0609020204030204" pitchFamily="49" charset="0"/>
              </a:rPr>
              <a:t> </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2  2  2  2  2  2  2  2  2  2  2  2  2  2  2  2  2</a:t>
            </a:r>
          </a:p>
          <a:p>
            <a:pPr marL="0" indent="0">
              <a:buNone/>
            </a:pPr>
            <a:r>
              <a:rPr lang="en-US" sz="2900" b="1" dirty="0">
                <a:latin typeface="Consolas" panose="020B0609020204030204" pitchFamily="49" charset="0"/>
                <a:cs typeface="Consolas" panose="020B0609020204030204" pitchFamily="49" charset="0"/>
              </a:rPr>
              <a:t>   8     </a:t>
            </a:r>
            <a:r>
              <a:rPr lang="en-US" sz="2900" b="1" dirty="0" smtClean="0">
                <a:latin typeface="Consolas" panose="020B0609020204030204" pitchFamily="49" charset="0"/>
                <a:cs typeface="Consolas" panose="020B0609020204030204" pitchFamily="49" charset="0"/>
              </a:rPr>
              <a:t>      2  </a:t>
            </a:r>
            <a:r>
              <a:rPr lang="en-US" sz="2900" b="1" dirty="0">
                <a:latin typeface="Consolas" panose="020B0609020204030204" pitchFamily="49" charset="0"/>
                <a:cs typeface="Consolas" panose="020B0609020204030204" pitchFamily="49" charset="0"/>
              </a:rPr>
              <a:t>2  2  2  2  2  2  2  2  2  2  2  2  2  2  2  2  2  2</a:t>
            </a:r>
          </a:p>
          <a:p>
            <a:pPr marL="0" indent="0">
              <a:buNone/>
            </a:pPr>
            <a:r>
              <a:rPr lang="en-US" sz="2900" b="1" dirty="0">
                <a:latin typeface="Consolas" panose="020B0609020204030204" pitchFamily="49" charset="0"/>
                <a:cs typeface="Consolas" panose="020B0609020204030204" pitchFamily="49" charset="0"/>
              </a:rPr>
              <a:t>   7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1  1  1  1  1  1  1  1  1  1  1  </a:t>
            </a:r>
            <a:r>
              <a:rPr lang="en-US" sz="2900" b="1" dirty="0" smtClean="0">
                <a:solidFill>
                  <a:srgbClr val="C00000"/>
                </a:solidFill>
                <a:latin typeface="Consolas" panose="020B0609020204030204" pitchFamily="49" charset="0"/>
                <a:cs typeface="Consolas" panose="020B0609020204030204" pitchFamily="49" charset="0"/>
              </a:rPr>
              <a:t>1  1  1  </a:t>
            </a:r>
            <a:r>
              <a:rPr lang="en-US" sz="2900" b="1" dirty="0">
                <a:latin typeface="Consolas" panose="020B0609020204030204" pitchFamily="49" charset="0"/>
                <a:cs typeface="Consolas" panose="020B0609020204030204" pitchFamily="49" charset="0"/>
              </a:rPr>
              <a:t>2  2  2  2</a:t>
            </a:r>
          </a:p>
          <a:p>
            <a:pPr marL="0" indent="0">
              <a:buNone/>
            </a:pPr>
            <a:r>
              <a:rPr lang="en-US" sz="2900" b="1" dirty="0">
                <a:latin typeface="Consolas" panose="020B0609020204030204" pitchFamily="49" charset="0"/>
                <a:cs typeface="Consolas" panose="020B0609020204030204" pitchFamily="49" charset="0"/>
              </a:rPr>
              <a:t>   6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1  1  1  1  2  2  2  2  2  2  2  2  2  2  2  2  2  2</a:t>
            </a:r>
          </a:p>
          <a:p>
            <a:pPr marL="0" indent="0">
              <a:buNone/>
            </a:pPr>
            <a:r>
              <a:rPr lang="en-US" sz="2900" b="1" dirty="0">
                <a:latin typeface="Consolas" panose="020B0609020204030204" pitchFamily="49" charset="0"/>
                <a:cs typeface="Consolas" panose="020B0609020204030204" pitchFamily="49" charset="0"/>
              </a:rPr>
              <a:t>   5     </a:t>
            </a:r>
            <a:r>
              <a:rPr lang="en-US" sz="2900" b="1" dirty="0" smtClean="0">
                <a:latin typeface="Consolas" panose="020B0609020204030204" pitchFamily="49" charset="0"/>
                <a:cs typeface="Consolas" panose="020B0609020204030204" pitchFamily="49" charset="0"/>
              </a:rPr>
              <a:t>      2  </a:t>
            </a:r>
            <a:r>
              <a:rPr lang="en-US" sz="2900" b="1" dirty="0">
                <a:latin typeface="Consolas" panose="020B0609020204030204" pitchFamily="49" charset="0"/>
                <a:cs typeface="Consolas" panose="020B0609020204030204" pitchFamily="49" charset="0"/>
              </a:rPr>
              <a:t>2  2  2  2  2  2  2  2  2  2  2  2  2  2  2  2  2  2</a:t>
            </a:r>
          </a:p>
          <a:p>
            <a:pPr marL="0" indent="0">
              <a:buNone/>
            </a:pPr>
            <a:r>
              <a:rPr lang="en-US" sz="2900" b="1" dirty="0">
                <a:latin typeface="Consolas" panose="020B0609020204030204" pitchFamily="49" charset="0"/>
                <a:cs typeface="Consolas" panose="020B0609020204030204" pitchFamily="49" charset="0"/>
              </a:rPr>
              <a:t>   4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1  1  1  1  1  1  1  1  1  1  </a:t>
            </a:r>
            <a:r>
              <a:rPr lang="en-US" sz="2900" b="1" dirty="0" smtClean="0">
                <a:solidFill>
                  <a:srgbClr val="C00000"/>
                </a:solidFill>
                <a:latin typeface="Consolas" panose="020B0609020204030204" pitchFamily="49" charset="0"/>
                <a:cs typeface="Consolas" panose="020B0609020204030204" pitchFamily="49" charset="0"/>
              </a:rPr>
              <a:t>1  1  1  </a:t>
            </a:r>
            <a:r>
              <a:rPr lang="en-US" sz="2900" b="1" dirty="0">
                <a:latin typeface="Consolas" panose="020B0609020204030204" pitchFamily="49" charset="0"/>
                <a:cs typeface="Consolas" panose="020B0609020204030204" pitchFamily="49" charset="0"/>
              </a:rPr>
              <a:t>2  2  2  2  2</a:t>
            </a:r>
          </a:p>
          <a:p>
            <a:pPr marL="0" indent="0">
              <a:buNone/>
            </a:pPr>
            <a:r>
              <a:rPr lang="en-US" sz="2900" b="1" dirty="0">
                <a:latin typeface="Consolas" panose="020B0609020204030204" pitchFamily="49" charset="0"/>
                <a:cs typeface="Consolas" panose="020B0609020204030204" pitchFamily="49" charset="0"/>
              </a:rPr>
              <a:t>   3     </a:t>
            </a:r>
            <a:r>
              <a:rPr lang="en-US" sz="2900" b="1" dirty="0" smtClean="0">
                <a:latin typeface="Consolas" panose="020B0609020204030204" pitchFamily="49" charset="0"/>
                <a:cs typeface="Consolas" panose="020B0609020204030204" pitchFamily="49" charset="0"/>
              </a:rPr>
              <a:t>      1  </a:t>
            </a:r>
            <a:r>
              <a:rPr lang="en-US" sz="2900" b="1" dirty="0">
                <a:latin typeface="Consolas" panose="020B0609020204030204" pitchFamily="49" charset="0"/>
                <a:cs typeface="Consolas" panose="020B0609020204030204" pitchFamily="49" charset="0"/>
              </a:rPr>
              <a:t>1  1  1  1  1  1  1  1  2  </a:t>
            </a:r>
            <a:r>
              <a:rPr lang="en-US" sz="2900" b="1" dirty="0" smtClean="0">
                <a:solidFill>
                  <a:srgbClr val="C00000"/>
                </a:solidFill>
                <a:latin typeface="Consolas" panose="020B0609020204030204" pitchFamily="49" charset="0"/>
                <a:cs typeface="Consolas" panose="020B0609020204030204" pitchFamily="49" charset="0"/>
              </a:rPr>
              <a:t>1</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a:t>
            </a:r>
          </a:p>
          <a:p>
            <a:pPr marL="0" indent="0">
              <a:buNone/>
            </a:pPr>
            <a:r>
              <a:rPr lang="en-US" sz="2900" b="1" dirty="0">
                <a:latin typeface="Consolas" panose="020B0609020204030204" pitchFamily="49" charset="0"/>
                <a:cs typeface="Consolas" panose="020B0609020204030204" pitchFamily="49" charset="0"/>
              </a:rPr>
              <a:t>   2     2  2  2  2  2  2  2  2  2  2  2  2  2  2  2  2  2  2  2  2  2</a:t>
            </a:r>
          </a:p>
          <a:p>
            <a:pPr marL="0" indent="0">
              <a:buNone/>
            </a:pPr>
            <a:r>
              <a:rPr lang="en-US" sz="2900" b="1" dirty="0">
                <a:latin typeface="Consolas" panose="020B0609020204030204" pitchFamily="49" charset="0"/>
                <a:cs typeface="Consolas" panose="020B0609020204030204" pitchFamily="49" charset="0"/>
              </a:rPr>
              <a:t>   1     2  </a:t>
            </a:r>
            <a:r>
              <a:rPr lang="en-US" sz="4000" b="1" dirty="0" smtClean="0">
                <a:solidFill>
                  <a:srgbClr val="FF0000"/>
                </a:solidFill>
                <a:latin typeface="Times New Roman" panose="02020603050405020304" pitchFamily="18" charset="0"/>
                <a:cs typeface="Times New Roman" panose="02020603050405020304" pitchFamily="18" charset="0"/>
              </a:rPr>
              <a:t>?</a:t>
            </a:r>
            <a:r>
              <a:rPr lang="en-US" sz="2900" b="1" dirty="0" smtClean="0">
                <a:latin typeface="Consolas" panose="020B0609020204030204" pitchFamily="49" charset="0"/>
                <a:cs typeface="Consolas" panose="020B0609020204030204" pitchFamily="49" charset="0"/>
              </a:rPr>
              <a:t>  </a:t>
            </a:r>
            <a:r>
              <a:rPr lang="en-US" sz="2900" b="1" dirty="0">
                <a:latin typeface="Consolas" panose="020B0609020204030204" pitchFamily="49" charset="0"/>
                <a:cs typeface="Consolas" panose="020B0609020204030204" pitchFamily="49" charset="0"/>
              </a:rPr>
              <a:t>2  2  2  2  2  2  2  2  2  2  2  2  2  </a:t>
            </a:r>
            <a:r>
              <a:rPr lang="en-US" sz="2900" b="1" dirty="0" smtClean="0">
                <a:latin typeface="Consolas" panose="020B0609020204030204" pitchFamily="49" charset="0"/>
                <a:cs typeface="Consolas" panose="020B0609020204030204" pitchFamily="49" charset="0"/>
              </a:rPr>
              <a:t>2  </a:t>
            </a:r>
            <a:r>
              <a:rPr lang="en-US" sz="2900" b="1" dirty="0">
                <a:latin typeface="Consolas" panose="020B0609020204030204" pitchFamily="49" charset="0"/>
                <a:cs typeface="Consolas" panose="020B0609020204030204" pitchFamily="49" charset="0"/>
              </a:rPr>
              <a:t>2  2  2  2  2</a:t>
            </a:r>
          </a:p>
          <a:p>
            <a:endParaRPr lang="en-US" dirty="0"/>
          </a:p>
        </p:txBody>
      </p:sp>
      <p:sp>
        <p:nvSpPr>
          <p:cNvPr id="5" name="Freeform 4"/>
          <p:cNvSpPr/>
          <p:nvPr/>
        </p:nvSpPr>
        <p:spPr>
          <a:xfrm>
            <a:off x="2334324" y="5251939"/>
            <a:ext cx="485704" cy="568411"/>
          </a:xfrm>
          <a:custGeom>
            <a:avLst/>
            <a:gdLst>
              <a:gd name="connsiteX0" fmla="*/ 432486 w 485704"/>
              <a:gd name="connsiteY0" fmla="*/ 98854 h 568411"/>
              <a:gd name="connsiteX1" fmla="*/ 432486 w 485704"/>
              <a:gd name="connsiteY1" fmla="*/ 98854 h 568411"/>
              <a:gd name="connsiteX2" fmla="*/ 321275 w 485704"/>
              <a:gd name="connsiteY2" fmla="*/ 49427 h 568411"/>
              <a:gd name="connsiteX3" fmla="*/ 284205 w 485704"/>
              <a:gd name="connsiteY3" fmla="*/ 24714 h 568411"/>
              <a:gd name="connsiteX4" fmla="*/ 210065 w 485704"/>
              <a:gd name="connsiteY4" fmla="*/ 0 h 568411"/>
              <a:gd name="connsiteX5" fmla="*/ 98854 w 485704"/>
              <a:gd name="connsiteY5" fmla="*/ 49427 h 568411"/>
              <a:gd name="connsiteX6" fmla="*/ 61784 w 485704"/>
              <a:gd name="connsiteY6" fmla="*/ 111211 h 568411"/>
              <a:gd name="connsiteX7" fmla="*/ 12356 w 485704"/>
              <a:gd name="connsiteY7" fmla="*/ 185351 h 568411"/>
              <a:gd name="connsiteX8" fmla="*/ 0 w 485704"/>
              <a:gd name="connsiteY8" fmla="*/ 222422 h 568411"/>
              <a:gd name="connsiteX9" fmla="*/ 37070 w 485704"/>
              <a:gd name="connsiteY9" fmla="*/ 444843 h 568411"/>
              <a:gd name="connsiteX10" fmla="*/ 61784 w 485704"/>
              <a:gd name="connsiteY10" fmla="*/ 494270 h 568411"/>
              <a:gd name="connsiteX11" fmla="*/ 123567 w 485704"/>
              <a:gd name="connsiteY11" fmla="*/ 506627 h 568411"/>
              <a:gd name="connsiteX12" fmla="*/ 197708 w 485704"/>
              <a:gd name="connsiteY12" fmla="*/ 543697 h 568411"/>
              <a:gd name="connsiteX13" fmla="*/ 234778 w 485704"/>
              <a:gd name="connsiteY13" fmla="*/ 568411 h 568411"/>
              <a:gd name="connsiteX14" fmla="*/ 321275 w 485704"/>
              <a:gd name="connsiteY14" fmla="*/ 556054 h 568411"/>
              <a:gd name="connsiteX15" fmla="*/ 358346 w 485704"/>
              <a:gd name="connsiteY15" fmla="*/ 531341 h 568411"/>
              <a:gd name="connsiteX16" fmla="*/ 407773 w 485704"/>
              <a:gd name="connsiteY16" fmla="*/ 518984 h 568411"/>
              <a:gd name="connsiteX17" fmla="*/ 420129 w 485704"/>
              <a:gd name="connsiteY17" fmla="*/ 481914 h 568411"/>
              <a:gd name="connsiteX18" fmla="*/ 432486 w 485704"/>
              <a:gd name="connsiteY18" fmla="*/ 333632 h 568411"/>
              <a:gd name="connsiteX19" fmla="*/ 457200 w 485704"/>
              <a:gd name="connsiteY19" fmla="*/ 296562 h 568411"/>
              <a:gd name="connsiteX20" fmla="*/ 481913 w 485704"/>
              <a:gd name="connsiteY20" fmla="*/ 222422 h 568411"/>
              <a:gd name="connsiteX21" fmla="*/ 420129 w 485704"/>
              <a:gd name="connsiteY21" fmla="*/ 111211 h 568411"/>
              <a:gd name="connsiteX22" fmla="*/ 432486 w 485704"/>
              <a:gd name="connsiteY22" fmla="*/ 98854 h 568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85704" h="568411">
                <a:moveTo>
                  <a:pt x="432486" y="98854"/>
                </a:moveTo>
                <a:lnTo>
                  <a:pt x="432486" y="98854"/>
                </a:lnTo>
                <a:cubicBezTo>
                  <a:pt x="395416" y="82378"/>
                  <a:pt x="357559" y="67569"/>
                  <a:pt x="321275" y="49427"/>
                </a:cubicBezTo>
                <a:cubicBezTo>
                  <a:pt x="307992" y="42786"/>
                  <a:pt x="297776" y="30746"/>
                  <a:pt x="284205" y="24714"/>
                </a:cubicBezTo>
                <a:cubicBezTo>
                  <a:pt x="260400" y="14134"/>
                  <a:pt x="210065" y="0"/>
                  <a:pt x="210065" y="0"/>
                </a:cubicBezTo>
                <a:cubicBezTo>
                  <a:pt x="121835" y="29410"/>
                  <a:pt x="157599" y="10264"/>
                  <a:pt x="98854" y="49427"/>
                </a:cubicBezTo>
                <a:cubicBezTo>
                  <a:pt x="86497" y="70022"/>
                  <a:pt x="74678" y="90949"/>
                  <a:pt x="61784" y="111211"/>
                </a:cubicBezTo>
                <a:cubicBezTo>
                  <a:pt x="45838" y="136269"/>
                  <a:pt x="12356" y="185351"/>
                  <a:pt x="12356" y="185351"/>
                </a:cubicBezTo>
                <a:cubicBezTo>
                  <a:pt x="8237" y="197708"/>
                  <a:pt x="0" y="209397"/>
                  <a:pt x="0" y="222422"/>
                </a:cubicBezTo>
                <a:cubicBezTo>
                  <a:pt x="0" y="290711"/>
                  <a:pt x="4297" y="379299"/>
                  <a:pt x="37070" y="444843"/>
                </a:cubicBezTo>
                <a:cubicBezTo>
                  <a:pt x="45308" y="461319"/>
                  <a:pt x="46795" y="483563"/>
                  <a:pt x="61784" y="494270"/>
                </a:cubicBezTo>
                <a:cubicBezTo>
                  <a:pt x="78874" y="506477"/>
                  <a:pt x="102973" y="502508"/>
                  <a:pt x="123567" y="506627"/>
                </a:cubicBezTo>
                <a:cubicBezTo>
                  <a:pt x="229814" y="577458"/>
                  <a:pt x="95384" y="492535"/>
                  <a:pt x="197708" y="543697"/>
                </a:cubicBezTo>
                <a:cubicBezTo>
                  <a:pt x="210991" y="550339"/>
                  <a:pt x="222421" y="560173"/>
                  <a:pt x="234778" y="568411"/>
                </a:cubicBezTo>
                <a:cubicBezTo>
                  <a:pt x="263610" y="564292"/>
                  <a:pt x="293378" y="564423"/>
                  <a:pt x="321275" y="556054"/>
                </a:cubicBezTo>
                <a:cubicBezTo>
                  <a:pt x="335500" y="551787"/>
                  <a:pt x="344696" y="537191"/>
                  <a:pt x="358346" y="531341"/>
                </a:cubicBezTo>
                <a:cubicBezTo>
                  <a:pt x="373956" y="524651"/>
                  <a:pt x="391297" y="523103"/>
                  <a:pt x="407773" y="518984"/>
                </a:cubicBezTo>
                <a:cubicBezTo>
                  <a:pt x="411892" y="506627"/>
                  <a:pt x="418408" y="494825"/>
                  <a:pt x="420129" y="481914"/>
                </a:cubicBezTo>
                <a:cubicBezTo>
                  <a:pt x="426684" y="432750"/>
                  <a:pt x="422759" y="382267"/>
                  <a:pt x="432486" y="333632"/>
                </a:cubicBezTo>
                <a:cubicBezTo>
                  <a:pt x="435399" y="319069"/>
                  <a:pt x="448962" y="308919"/>
                  <a:pt x="457200" y="296562"/>
                </a:cubicBezTo>
                <a:cubicBezTo>
                  <a:pt x="465438" y="271849"/>
                  <a:pt x="496363" y="244097"/>
                  <a:pt x="481913" y="222422"/>
                </a:cubicBezTo>
                <a:cubicBezTo>
                  <a:pt x="453603" y="179957"/>
                  <a:pt x="429450" y="157815"/>
                  <a:pt x="420129" y="111211"/>
                </a:cubicBezTo>
                <a:cubicBezTo>
                  <a:pt x="418513" y="103133"/>
                  <a:pt x="430427" y="100913"/>
                  <a:pt x="432486" y="98854"/>
                </a:cubicBezTo>
                <a:close/>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2216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67213"/>
          </a:xfrm>
        </p:spPr>
        <p:txBody>
          <a:bodyPr>
            <a:noAutofit/>
          </a:bodyPr>
          <a:lstStyle/>
          <a:p>
            <a:r>
              <a:rPr lang="en-US" sz="2800" dirty="0" smtClean="0"/>
              <a:t>                             </a:t>
            </a:r>
            <a:r>
              <a:rPr lang="en-US" sz="2800" b="1" dirty="0" smtClean="0"/>
              <a:t>  A last look at the 2017 Super Bowl</a:t>
            </a:r>
            <a:endParaRPr lang="en-US" sz="2800" b="1" dirty="0"/>
          </a:p>
        </p:txBody>
      </p:sp>
      <p:sp>
        <p:nvSpPr>
          <p:cNvPr id="3" name="Content Placeholder 2"/>
          <p:cNvSpPr>
            <a:spLocks noGrp="1"/>
          </p:cNvSpPr>
          <p:nvPr>
            <p:ph idx="1"/>
          </p:nvPr>
        </p:nvSpPr>
        <p:spPr>
          <a:xfrm>
            <a:off x="792233" y="1100116"/>
            <a:ext cx="10515600" cy="5509847"/>
          </a:xfrm>
        </p:spPr>
        <p:txBody>
          <a:bodyPr/>
          <a:lstStyle/>
          <a:p>
            <a:pPr marL="0" indent="0">
              <a:buNone/>
            </a:pPr>
            <a:endParaRPr lang="en-US" dirty="0" smtClean="0"/>
          </a:p>
          <a:p>
            <a:pPr marL="0" indent="0">
              <a:buNone/>
            </a:pPr>
            <a:r>
              <a:rPr lang="en-US" dirty="0" smtClean="0"/>
              <a:t>New England        0    3    6    19 </a:t>
            </a:r>
            <a:r>
              <a:rPr lang="en-US" dirty="0" smtClean="0"/>
              <a:t>        </a:t>
            </a:r>
            <a:r>
              <a:rPr lang="en-US" dirty="0" smtClean="0"/>
              <a:t>6    -   34</a:t>
            </a:r>
            <a:endParaRPr lang="en-US" dirty="0"/>
          </a:p>
          <a:p>
            <a:pPr marL="0" indent="0">
              <a:buNone/>
            </a:pPr>
            <a:r>
              <a:rPr lang="en-US" dirty="0" smtClean="0"/>
              <a:t>Atlanta                  0    21   7     0  </a:t>
            </a:r>
            <a:r>
              <a:rPr lang="en-US" dirty="0" smtClean="0"/>
              <a:t>        </a:t>
            </a:r>
            <a:r>
              <a:rPr lang="en-US" dirty="0" smtClean="0"/>
              <a:t>0    -   28</a:t>
            </a:r>
            <a:endParaRPr lang="en-US" dirty="0"/>
          </a:p>
          <a:p>
            <a:pPr marL="0" indent="0">
              <a:buNone/>
            </a:pPr>
            <a:endParaRPr lang="en-US" dirty="0" smtClean="0"/>
          </a:p>
          <a:p>
            <a:pPr marL="0" indent="0">
              <a:buNone/>
            </a:pPr>
            <a:r>
              <a:rPr lang="en-US" dirty="0" smtClean="0"/>
              <a:t>N.E. misses 1-point try at 2:06 in 3</a:t>
            </a:r>
            <a:r>
              <a:rPr lang="en-US" baseline="30000" dirty="0" smtClean="0"/>
              <a:t>rd</a:t>
            </a:r>
            <a:r>
              <a:rPr lang="en-US" dirty="0" smtClean="0"/>
              <a:t> when behind 28 – 9.</a:t>
            </a:r>
          </a:p>
          <a:p>
            <a:pPr marL="0" indent="0">
              <a:buNone/>
            </a:pPr>
            <a:r>
              <a:rPr lang="en-US" dirty="0" smtClean="0"/>
              <a:t>N.E. makes FG at 9:44 in 4</a:t>
            </a:r>
            <a:r>
              <a:rPr lang="en-US" baseline="30000" dirty="0" smtClean="0"/>
              <a:t>th</a:t>
            </a:r>
            <a:r>
              <a:rPr lang="en-US" dirty="0" smtClean="0"/>
              <a:t>  to make score 28 – 12.</a:t>
            </a:r>
          </a:p>
          <a:p>
            <a:pPr marL="0" indent="0">
              <a:buNone/>
            </a:pPr>
            <a:r>
              <a:rPr lang="en-US" dirty="0" smtClean="0"/>
              <a:t>N.E. scores TD plus 2-point conversion with 5:56 remaining.</a:t>
            </a:r>
          </a:p>
          <a:p>
            <a:pPr marL="0" indent="0">
              <a:buNone/>
            </a:pPr>
            <a:r>
              <a:rPr lang="en-US" dirty="0" smtClean="0"/>
              <a:t>N.E. regains possession on their own 9 yard line with 3:30 remaining.</a:t>
            </a:r>
          </a:p>
          <a:p>
            <a:pPr marL="0" indent="0">
              <a:buNone/>
            </a:pPr>
            <a:r>
              <a:rPr lang="en-US" dirty="0" smtClean="0"/>
              <a:t>N.E. ties game with TD plus 2-point conversion with 0:57 remaining.</a:t>
            </a:r>
            <a:endParaRPr lang="en-US" dirty="0"/>
          </a:p>
        </p:txBody>
      </p:sp>
      <p:sp>
        <p:nvSpPr>
          <p:cNvPr id="5" name="Oval 4"/>
          <p:cNvSpPr/>
          <p:nvPr/>
        </p:nvSpPr>
        <p:spPr>
          <a:xfrm>
            <a:off x="4241132" y="1564105"/>
            <a:ext cx="613610" cy="553453"/>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8864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4092"/>
            <a:ext cx="10515600" cy="5672871"/>
          </a:xfrm>
        </p:spPr>
        <p:txBody>
          <a:bodyPr>
            <a:normAutofit/>
          </a:bodyPr>
          <a:lstStyle/>
          <a:p>
            <a:pPr marL="0" indent="0">
              <a:buNone/>
            </a:pPr>
            <a:r>
              <a:rPr lang="en-US" sz="4000" dirty="0" smtClean="0"/>
              <a:t>Consider the decision the Patriots made to go for one extra point with 2:06 remaining in the 3</a:t>
            </a:r>
            <a:r>
              <a:rPr lang="en-US" sz="4000" baseline="30000" dirty="0" smtClean="0"/>
              <a:t>rd</a:t>
            </a:r>
            <a:r>
              <a:rPr lang="en-US" sz="4000" dirty="0" smtClean="0"/>
              <a:t> quarter.  They were behind by 19 points and, certainly, there were fewer than 10 possessions remaining.  Even, under Initial Conditions A, when  p</a:t>
            </a:r>
            <a:r>
              <a:rPr lang="en-US" sz="4000" baseline="-25000" dirty="0" smtClean="0"/>
              <a:t>1</a:t>
            </a:r>
            <a:r>
              <a:rPr lang="en-US" sz="4000" dirty="0" smtClean="0"/>
              <a:t> = .99  and  p</a:t>
            </a:r>
            <a:r>
              <a:rPr lang="en-US" sz="4000" baseline="-25000" dirty="0" smtClean="0"/>
              <a:t>2</a:t>
            </a:r>
            <a:r>
              <a:rPr lang="en-US" sz="4000" dirty="0" smtClean="0"/>
              <a:t> = .42  the table indicates that going for two was the percentage play.</a:t>
            </a:r>
            <a:endParaRPr lang="en-US" sz="4000" dirty="0"/>
          </a:p>
        </p:txBody>
      </p:sp>
    </p:spTree>
    <p:extLst>
      <p:ext uri="{BB962C8B-B14F-4D97-AF65-F5344CB8AC3E}">
        <p14:creationId xmlns:p14="http://schemas.microsoft.com/office/powerpoint/2010/main" val="4965495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14106"/>
          </a:xfrm>
        </p:spPr>
        <p:txBody>
          <a:bodyPr>
            <a:normAutofit/>
          </a:bodyPr>
          <a:lstStyle/>
          <a:p>
            <a:r>
              <a:rPr lang="en-US" sz="2800" dirty="0"/>
              <a:t>Stars indicate different for Conditions B</a:t>
            </a:r>
          </a:p>
        </p:txBody>
      </p:sp>
      <p:sp>
        <p:nvSpPr>
          <p:cNvPr id="3" name="Content Placeholder 2"/>
          <p:cNvSpPr>
            <a:spLocks noGrp="1"/>
          </p:cNvSpPr>
          <p:nvPr>
            <p:ph idx="1"/>
          </p:nvPr>
        </p:nvSpPr>
        <p:spPr>
          <a:xfrm>
            <a:off x="697524" y="1160585"/>
            <a:ext cx="10515600" cy="5180501"/>
          </a:xfrm>
        </p:spPr>
        <p:txBody>
          <a:bodyPr>
            <a:normAutofit fontScale="70000" lnSpcReduction="20000"/>
          </a:bodyPr>
          <a:lstStyle/>
          <a:p>
            <a:pPr marL="0" indent="0">
              <a:buNone/>
            </a:pPr>
            <a:r>
              <a:rPr lang="en-US" dirty="0" smtClean="0">
                <a:latin typeface="Consolas" panose="020B0609020204030204" pitchFamily="49" charset="0"/>
                <a:ea typeface="DejaVu Sans Mono" panose="020B0609030804020204" pitchFamily="49" charset="0"/>
                <a:cs typeface="Consolas" panose="020B0609020204030204" pitchFamily="49" charset="0"/>
              </a:rPr>
              <a:t>                  </a:t>
            </a:r>
            <a:r>
              <a:rPr lang="en-US" b="1" dirty="0" smtClean="0">
                <a:latin typeface="Consolas" panose="020B0609020204030204" pitchFamily="49" charset="0"/>
                <a:ea typeface="DejaVu Sans Mono" panose="020B0609030804020204" pitchFamily="49" charset="0"/>
                <a:cs typeface="Consolas" panose="020B0609020204030204" pitchFamily="49" charset="0"/>
              </a:rPr>
              <a:t>total </a:t>
            </a:r>
            <a:r>
              <a:rPr lang="en-US" b="1" dirty="0">
                <a:latin typeface="Consolas" panose="020B0609020204030204" pitchFamily="49" charset="0"/>
                <a:ea typeface="DejaVu Sans Mono" panose="020B0609030804020204" pitchFamily="49" charset="0"/>
                <a:cs typeface="Consolas" panose="020B0609020204030204" pitchFamily="49" charset="0"/>
              </a:rPr>
              <a:t>possessions remaining in the game</a:t>
            </a:r>
          </a:p>
          <a:p>
            <a:pPr marL="0" indent="0">
              <a:buNone/>
            </a:pPr>
            <a:r>
              <a:rPr lang="en-US" b="1" dirty="0" smtClean="0">
                <a:latin typeface="Consolas" panose="020B0609020204030204" pitchFamily="49" charset="0"/>
                <a:ea typeface="DejaVu Sans Mono" panose="020B0609030804020204" pitchFamily="49" charset="0"/>
                <a:cs typeface="Consolas" panose="020B0609020204030204" pitchFamily="49" charset="0"/>
              </a:rPr>
              <a:t>Behind   0  1  </a:t>
            </a:r>
            <a:r>
              <a:rPr lang="en-US" b="1" dirty="0">
                <a:latin typeface="Consolas" panose="020B0609020204030204" pitchFamily="49" charset="0"/>
                <a:ea typeface="DejaVu Sans Mono" panose="020B0609030804020204" pitchFamily="49" charset="0"/>
                <a:cs typeface="Consolas" panose="020B0609020204030204" pitchFamily="49" charset="0"/>
              </a:rPr>
              <a:t>2  3  4  5  6  7  8  9 10 11 12 13 14 15 16 17 18 19 20</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a:t>
            </a:r>
            <a:r>
              <a:rPr lang="en-US" b="1" dirty="0" smtClean="0">
                <a:latin typeface="Consolas" panose="020B0609020204030204" pitchFamily="49" charset="0"/>
                <a:ea typeface="DejaVu Sans Mono" panose="020B0609030804020204" pitchFamily="49" charset="0"/>
                <a:cs typeface="Consolas" panose="020B0609020204030204" pitchFamily="49" charset="0"/>
              </a:rPr>
              <a:t> by</a:t>
            </a:r>
          </a:p>
          <a:p>
            <a:pPr marL="0" indent="0">
              <a:buNone/>
            </a:pPr>
            <a:r>
              <a:rPr lang="en-US" b="1" dirty="0" smtClean="0">
                <a:latin typeface="Consolas" panose="020B0609020204030204" pitchFamily="49" charset="0"/>
                <a:ea typeface="DejaVu Sans Mono" panose="020B0609030804020204" pitchFamily="49" charset="0"/>
                <a:cs typeface="Consolas" panose="020B0609020204030204" pitchFamily="49" charset="0"/>
              </a:rPr>
              <a:t>  19                       2  2  2  2  2  2  2  2  2  2  2  2  2  2  2</a:t>
            </a:r>
          </a:p>
          <a:p>
            <a:pPr marL="0" indent="0">
              <a:buNone/>
            </a:pPr>
            <a:endParaRPr lang="en-US" b="1" dirty="0">
              <a:latin typeface="Consolas" panose="020B0609020204030204" pitchFamily="49" charset="0"/>
              <a:ea typeface="DejaVu Sans Mono" panose="020B0609030804020204" pitchFamily="49" charset="0"/>
              <a:cs typeface="Consolas" panose="020B0609020204030204" pitchFamily="49" charset="0"/>
            </a:endParaRP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10           2  2  2  2  1* 2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9                 2  2  2  2  2  2  2  2  2  2  2  2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8           2  2  2  2  2  2  2  2  2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7           1  1  1  1  1  1  1  1  1  1  1  1  1  1  1  1  1  1  1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6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5           2  2  2  2  2  2  2  2  2  2  2  2  2  2  2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4           1  1  1  1  1  1  1  1  1  1  1  1  1  1  1  1  1  1  1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3           1  1  1  1  1  1  1  1  1  1  1  1  1  1  1  1  1  1  1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2     2  2  2  2  2  2  2  2  2  2  2  2  2  2  2  2  2  2  1  1  1</a:t>
            </a:r>
          </a:p>
          <a:p>
            <a:pPr marL="0" indent="0">
              <a:buNone/>
            </a:pPr>
            <a:r>
              <a:rPr lang="en-US" b="1" dirty="0">
                <a:latin typeface="Consolas" panose="020B0609020204030204" pitchFamily="49" charset="0"/>
                <a:ea typeface="DejaVu Sans Mono" panose="020B0609030804020204" pitchFamily="49" charset="0"/>
                <a:cs typeface="Consolas" panose="020B0609020204030204" pitchFamily="49" charset="0"/>
              </a:rPr>
              <a:t>   1     1  1  1  1  1  1  1  1  1  1  1  1  1  1  1  1  1  1  1  1  1</a:t>
            </a:r>
            <a:endParaRPr lang="en-US" b="1" dirty="0"/>
          </a:p>
        </p:txBody>
      </p:sp>
      <p:sp>
        <p:nvSpPr>
          <p:cNvPr id="5" name="Oval 4"/>
          <p:cNvSpPr/>
          <p:nvPr/>
        </p:nvSpPr>
        <p:spPr>
          <a:xfrm>
            <a:off x="4314092" y="1957754"/>
            <a:ext cx="2250831" cy="726831"/>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45458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90954"/>
            <a:ext cx="10515600" cy="5286009"/>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sz="6000" dirty="0" smtClean="0"/>
              <a:t>                    Thank you.</a:t>
            </a:r>
            <a:endParaRPr lang="en-US" sz="6000" dirty="0"/>
          </a:p>
        </p:txBody>
      </p:sp>
    </p:spTree>
    <p:extLst>
      <p:ext uri="{BB962C8B-B14F-4D97-AF65-F5344CB8AC3E}">
        <p14:creationId xmlns:p14="http://schemas.microsoft.com/office/powerpoint/2010/main" val="10797556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28030</TotalTime>
  <Words>1994</Words>
  <Application>Microsoft Office PowerPoint</Application>
  <PresentationFormat>Widescreen</PresentationFormat>
  <Paragraphs>277</Paragraphs>
  <Slides>34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Adobe Devanagari</vt:lpstr>
      <vt:lpstr>Arial</vt:lpstr>
      <vt:lpstr>Calibri</vt:lpstr>
      <vt:lpstr>Calibri Light</vt:lpstr>
      <vt:lpstr>Consolas</vt:lpstr>
      <vt:lpstr>DejaVu Sans Mono</vt:lpstr>
      <vt:lpstr>Times New Roman</vt:lpstr>
      <vt:lpstr>Office Theme</vt:lpstr>
      <vt:lpstr>Strategy implications of the NFL’s PAT rule</vt:lpstr>
      <vt:lpstr>                                                 Background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Stars indicate different for Conditions B</vt:lpstr>
      <vt:lpstr>Stars indicate different for Conditions B</vt:lpstr>
      <vt:lpstr>Under new rule (conditions C).</vt:lpstr>
      <vt:lpstr>Under new rule (conditions 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Under new rule (conditions C).</vt:lpstr>
      <vt:lpstr>Under new rule (conditions C).</vt:lpstr>
      <vt:lpstr>                               A last look at the 2017 Super Bowl</vt:lpstr>
      <vt:lpstr>PowerPoint Presentation</vt:lpstr>
      <vt:lpstr>Stars indicate different for Conditions B</vt:lpstr>
      <vt:lpstr>PowerPoint Presentation</vt:lpstr>
    </vt:vector>
  </TitlesOfParts>
  <Company>Rutgers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Harold Sackrowitz</dc:creator>
  <cp:lastModifiedBy>Harold Sackrowitz</cp:lastModifiedBy>
  <cp:revision>249</cp:revision>
  <cp:lastPrinted>2017-09-20T19:15:20Z</cp:lastPrinted>
  <dcterms:created xsi:type="dcterms:W3CDTF">2017-07-03T17:34:48Z</dcterms:created>
  <dcterms:modified xsi:type="dcterms:W3CDTF">2017-09-25T19:04:47Z</dcterms:modified>
</cp:coreProperties>
</file>